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7"/>
  </p:notesMasterIdLst>
  <p:sldIdLst>
    <p:sldId id="256" r:id="rId2"/>
    <p:sldId id="303" r:id="rId3"/>
    <p:sldId id="257" r:id="rId4"/>
    <p:sldId id="265" r:id="rId5"/>
    <p:sldId id="259" r:id="rId6"/>
    <p:sldId id="260" r:id="rId7"/>
    <p:sldId id="305" r:id="rId8"/>
    <p:sldId id="306" r:id="rId9"/>
    <p:sldId id="307" r:id="rId10"/>
    <p:sldId id="308" r:id="rId11"/>
    <p:sldId id="322" r:id="rId12"/>
    <p:sldId id="323" r:id="rId13"/>
    <p:sldId id="324" r:id="rId14"/>
    <p:sldId id="325" r:id="rId15"/>
    <p:sldId id="330" r:id="rId16"/>
    <p:sldId id="331" r:id="rId17"/>
    <p:sldId id="332" r:id="rId18"/>
    <p:sldId id="333" r:id="rId19"/>
    <p:sldId id="334" r:id="rId20"/>
    <p:sldId id="335" r:id="rId21"/>
    <p:sldId id="336" r:id="rId22"/>
    <p:sldId id="337" r:id="rId23"/>
    <p:sldId id="338" r:id="rId24"/>
    <p:sldId id="339" r:id="rId25"/>
    <p:sldId id="340" r:id="rId26"/>
    <p:sldId id="309" r:id="rId27"/>
    <p:sldId id="261"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9" r:id="rId41"/>
    <p:sldId id="326" r:id="rId42"/>
    <p:sldId id="327" r:id="rId43"/>
    <p:sldId id="328" r:id="rId44"/>
    <p:sldId id="284" r:id="rId45"/>
    <p:sldId id="281" r:id="rId46"/>
  </p:sldIdLst>
  <p:sldSz cx="9144000" cy="5143500" type="screen16x9"/>
  <p:notesSz cx="6858000" cy="9144000"/>
  <p:embeddedFontLst>
    <p:embeddedFont>
      <p:font typeface="Book Antiqua" panose="02040602050305030304" pitchFamily="18"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ambria" panose="02040503050406030204" pitchFamily="18" charset="0"/>
      <p:regular r:id="rId56"/>
      <p:bold r:id="rId57"/>
      <p:italic r:id="rId58"/>
      <p:boldItalic r:id="rId59"/>
    </p:embeddedFont>
    <p:embeddedFont>
      <p:font typeface="Hind Vadodara Light" panose="02000000000000000000" pitchFamily="2" charset="0"/>
      <p:regular r:id="rId60"/>
      <p:bold r:id="rId61"/>
    </p:embeddedFont>
    <p:embeddedFont>
      <p:font typeface="Hind Vadodara Medium" panose="02000000000000000000" pitchFamily="2" charset="0"/>
      <p:regular r:id="rId62"/>
      <p:bold r:id="rId63"/>
    </p:embeddedFont>
    <p:embeddedFont>
      <p:font typeface="Nunito Light" pitchFamily="2" charset="0"/>
      <p:regular r:id="rId64"/>
      <p:italic r:id="rId65"/>
    </p:embeddedFont>
    <p:embeddedFont>
      <p:font typeface="Open Sans" panose="020B0606030504020204" pitchFamily="34" charset="0"/>
      <p:regular r:id="rId66"/>
      <p:bold r:id="rId67"/>
      <p:italic r:id="rId68"/>
      <p:boldItalic r:id="rId69"/>
    </p:embeddedFont>
    <p:embeddedFont>
      <p:font typeface="Raleway" pitchFamily="2"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Teko Light" panose="020B0604020202020204"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A2470-7A35-C3F2-676B-E84E8D67695C}" v="251" dt="2023-07-12T05:33:48.572"/>
  </p1510:revLst>
</p1510:revInfo>
</file>

<file path=ppt/tableStyles.xml><?xml version="1.0" encoding="utf-8"?>
<a:tblStyleLst xmlns:a="http://schemas.openxmlformats.org/drawingml/2006/main" def="{5C404ED2-6E9F-488F-BB4F-C158AB92A489}">
  <a:tblStyle styleId="{5C404ED2-6E9F-488F-BB4F-C158AB92A4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61" Type="http://schemas.openxmlformats.org/officeDocument/2006/relationships/font" Target="fonts/font14.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c60a97d5f85dd4fd1df4351a4d1e1cf91c596e3b9f98a9c999d660210b00d5e::" providerId="AD" clId="Web-{B95A2470-7A35-C3F2-676B-E84E8D67695C}"/>
    <pc:docChg chg="modSld">
      <pc:chgData name="Guest User" userId="S::urn:spo:anon#4c60a97d5f85dd4fd1df4351a4d1e1cf91c596e3b9f98a9c999d660210b00d5e::" providerId="AD" clId="Web-{B95A2470-7A35-C3F2-676B-E84E8D67695C}" dt="2023-07-12T05:33:47.681" v="130" actId="20577"/>
      <pc:docMkLst>
        <pc:docMk/>
      </pc:docMkLst>
      <pc:sldChg chg="modSp">
        <pc:chgData name="Guest User" userId="S::urn:spo:anon#4c60a97d5f85dd4fd1df4351a4d1e1cf91c596e3b9f98a9c999d660210b00d5e::" providerId="AD" clId="Web-{B95A2470-7A35-C3F2-676B-E84E8D67695C}" dt="2023-07-12T05:30:17.862" v="26" actId="20577"/>
        <pc:sldMkLst>
          <pc:docMk/>
          <pc:sldMk cId="4281965993" sldId="314"/>
        </pc:sldMkLst>
        <pc:spChg chg="mod">
          <ac:chgData name="Guest User" userId="S::urn:spo:anon#4c60a97d5f85dd4fd1df4351a4d1e1cf91c596e3b9f98a9c999d660210b00d5e::" providerId="AD" clId="Web-{B95A2470-7A35-C3F2-676B-E84E8D67695C}" dt="2023-07-12T05:30:17.862" v="26" actId="20577"/>
          <ac:spMkLst>
            <pc:docMk/>
            <pc:sldMk cId="4281965993" sldId="314"/>
            <ac:spMk id="8" creationId="{AA05C1B8-95A5-4F17-81FA-EAD323E8F16F}"/>
          </ac:spMkLst>
        </pc:spChg>
      </pc:sldChg>
      <pc:sldChg chg="modSp">
        <pc:chgData name="Guest User" userId="S::urn:spo:anon#4c60a97d5f85dd4fd1df4351a4d1e1cf91c596e3b9f98a9c999d660210b00d5e::" providerId="AD" clId="Web-{B95A2470-7A35-C3F2-676B-E84E8D67695C}" dt="2023-07-12T05:30:36.191" v="37" actId="20577"/>
        <pc:sldMkLst>
          <pc:docMk/>
          <pc:sldMk cId="1916527653" sldId="315"/>
        </pc:sldMkLst>
        <pc:spChg chg="mod">
          <ac:chgData name="Guest User" userId="S::urn:spo:anon#4c60a97d5f85dd4fd1df4351a4d1e1cf91c596e3b9f98a9c999d660210b00d5e::" providerId="AD" clId="Web-{B95A2470-7A35-C3F2-676B-E84E8D67695C}" dt="2023-07-12T05:30:36.191" v="37" actId="20577"/>
          <ac:spMkLst>
            <pc:docMk/>
            <pc:sldMk cId="1916527653" sldId="315"/>
            <ac:spMk id="8" creationId="{AA05C1B8-95A5-4F17-81FA-EAD323E8F16F}"/>
          </ac:spMkLst>
        </pc:spChg>
      </pc:sldChg>
      <pc:sldChg chg="modSp">
        <pc:chgData name="Guest User" userId="S::urn:spo:anon#4c60a97d5f85dd4fd1df4351a4d1e1cf91c596e3b9f98a9c999d660210b00d5e::" providerId="AD" clId="Web-{B95A2470-7A35-C3F2-676B-E84E8D67695C}" dt="2023-07-12T05:33:47.681" v="130" actId="20577"/>
        <pc:sldMkLst>
          <pc:docMk/>
          <pc:sldMk cId="441283694" sldId="321"/>
        </pc:sldMkLst>
        <pc:spChg chg="mod">
          <ac:chgData name="Guest User" userId="S::urn:spo:anon#4c60a97d5f85dd4fd1df4351a4d1e1cf91c596e3b9f98a9c999d660210b00d5e::" providerId="AD" clId="Web-{B95A2470-7A35-C3F2-676B-E84E8D67695C}" dt="2023-07-12T05:33:47.681" v="130" actId="20577"/>
          <ac:spMkLst>
            <pc:docMk/>
            <pc:sldMk cId="441283694" sldId="321"/>
            <ac:spMk id="10" creationId="{98E82BC3-DE9B-4A20-ADAA-AA59AAFDBD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04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864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957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280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08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66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d78fce7836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d78fce7836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382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12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125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249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1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83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866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13">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6722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9" r:id="rId6"/>
    <p:sldLayoutId id="2147483660" r:id="rId7"/>
    <p:sldLayoutId id="2147483661" r:id="rId8"/>
    <p:sldLayoutId id="2147483663" r:id="rId9"/>
    <p:sldLayoutId id="2147483667" r:id="rId10"/>
    <p:sldLayoutId id="2147483668" r:id="rId11"/>
    <p:sldLayoutId id="2147483669" r:id="rId12"/>
    <p:sldLayoutId id="2147483670"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1143000" y="2053217"/>
            <a:ext cx="6857999"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dirty="0"/>
              <a:t>The end of molecular dynamics era: Protein-Specific Conformation Generation Using Deep Learning</a:t>
            </a:r>
          </a:p>
        </p:txBody>
      </p:sp>
      <p:cxnSp>
        <p:nvCxnSpPr>
          <p:cNvPr id="5" name="Straight Connector 4">
            <a:extLst>
              <a:ext uri="{FF2B5EF4-FFF2-40B4-BE49-F238E27FC236}">
                <a16:creationId xmlns:a16="http://schemas.microsoft.com/office/drawing/2014/main" id="{ECF41AA7-8157-43F4-BD33-83C4A82665DD}"/>
              </a:ext>
            </a:extLst>
          </p:cNvPr>
          <p:cNvCxnSpPr>
            <a:cxnSpLocks/>
          </p:cNvCxnSpPr>
          <p:nvPr/>
        </p:nvCxnSpPr>
        <p:spPr>
          <a:xfrm>
            <a:off x="2564781" y="3891778"/>
            <a:ext cx="379141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156507" y="220609"/>
            <a:ext cx="5251290" cy="6886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Deep Learning Model(Autoencoder)</a:t>
            </a:r>
            <a:br>
              <a:rPr lang="en" dirty="0"/>
            </a:br>
            <a:br>
              <a:rPr lang="en" dirty="0"/>
            </a:b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350855" y="742450"/>
            <a:ext cx="8442289" cy="2492990"/>
          </a:xfrm>
          <a:prstGeom prst="rect">
            <a:avLst/>
          </a:prstGeom>
          <a:noFill/>
        </p:spPr>
        <p:txBody>
          <a:bodyPr wrap="square" rtlCol="0">
            <a:spAutoFit/>
          </a:bodyPr>
          <a:lstStyle/>
          <a:p>
            <a:pPr marL="285750" indent="-285750">
              <a:buFont typeface="Arial" panose="020B0604020202020204" pitchFamily="34" charset="0"/>
              <a:buChar char="•"/>
            </a:pPr>
            <a:endParaRPr lang="en-US" b="0" i="0" u="none" strike="noStrike" dirty="0">
              <a:solidFill>
                <a:srgbClr val="000000"/>
              </a:solidFill>
              <a:effectLst/>
              <a:latin typeface="+mn-lt"/>
              <a:cs typeface="Times New Roman" panose="02020603050405020304" pitchFamily="18" charset="0"/>
            </a:endParaRPr>
          </a:p>
          <a:p>
            <a:pPr marL="285750" indent="-285750">
              <a:buFont typeface="Arial" panose="020B0604020202020204" pitchFamily="34" charset="0"/>
              <a:buChar char="•"/>
            </a:pPr>
            <a:r>
              <a:rPr lang="en-US" sz="1600" dirty="0"/>
              <a:t>Deep learning models such as autoencoders are solutions that can help to reduce the computational cost of MD simulations and used to predict molecular behavior. </a:t>
            </a:r>
          </a:p>
          <a:p>
            <a:endParaRPr lang="en-US" sz="1600" b="0" i="0" dirty="0">
              <a:solidFill>
                <a:srgbClr val="252525"/>
              </a:solidFill>
              <a:effectLst/>
              <a:latin typeface="+mn-lt"/>
            </a:endParaRPr>
          </a:p>
          <a:p>
            <a:pPr marL="285750" indent="-285750">
              <a:buFont typeface="Arial" panose="020B0604020202020204" pitchFamily="34" charset="0"/>
              <a:buChar char="•"/>
            </a:pPr>
            <a:r>
              <a:rPr lang="en-US" sz="1600" dirty="0">
                <a:solidFill>
                  <a:schemeClr val="tx1"/>
                </a:solidFill>
              </a:rPr>
              <a:t>The conformations generated by one or more protein MD simulations as examples to train an these models.</a:t>
            </a:r>
          </a:p>
          <a:p>
            <a:pPr marL="285750" indent="-285750">
              <a:buFont typeface="Arial" panose="020B0604020202020204" pitchFamily="34" charset="0"/>
              <a:buChar char="•"/>
            </a:pPr>
            <a:endParaRPr lang="en-US" sz="1600" dirty="0">
              <a:solidFill>
                <a:schemeClr val="tx1"/>
              </a:solidFill>
            </a:endParaRPr>
          </a:p>
          <a:p>
            <a:pPr marL="285750" indent="-285750">
              <a:buFont typeface="Arial" panose="020B0604020202020204" pitchFamily="34" charset="0"/>
              <a:buChar char="•"/>
            </a:pPr>
            <a:r>
              <a:rPr lang="en-US" sz="1600" dirty="0">
                <a:solidFill>
                  <a:schemeClr val="tx1"/>
                </a:solidFill>
              </a:rPr>
              <a:t>Autoencoders can generate new, realistic protein conformations complementing pre-existing data produced by MD simulations.</a:t>
            </a:r>
            <a:endParaRPr lang="en-US" sz="1600" b="0" i="0" dirty="0">
              <a:solidFill>
                <a:srgbClr val="252525"/>
              </a:solidFill>
              <a:effectLst/>
              <a:latin typeface="+mn-lt"/>
            </a:endParaRPr>
          </a:p>
          <a:p>
            <a:endParaRPr lang="en-US" b="0" i="0" u="none" strike="noStrike" dirty="0">
              <a:solidFill>
                <a:schemeClr val="tx1"/>
              </a:solidFill>
              <a:effectLst/>
              <a:latin typeface="Arial (Body)"/>
            </a:endParaRPr>
          </a:p>
        </p:txBody>
      </p:sp>
      <p:pic>
        <p:nvPicPr>
          <p:cNvPr id="2" name="Picture 1" descr="Chart, scatter chart&#10;&#10;Description automatically generated">
            <a:extLst>
              <a:ext uri="{FF2B5EF4-FFF2-40B4-BE49-F238E27FC236}">
                <a16:creationId xmlns:a16="http://schemas.microsoft.com/office/drawing/2014/main" id="{74074613-FA60-5FEA-3055-6AEBDAC56A03}"/>
              </a:ext>
            </a:extLst>
          </p:cNvPr>
          <p:cNvPicPr>
            <a:picLocks noChangeAspect="1"/>
          </p:cNvPicPr>
          <p:nvPr/>
        </p:nvPicPr>
        <p:blipFill>
          <a:blip r:embed="rId3"/>
          <a:stretch>
            <a:fillRect/>
          </a:stretch>
        </p:blipFill>
        <p:spPr>
          <a:xfrm>
            <a:off x="4687746" y="2750283"/>
            <a:ext cx="4231046" cy="2013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4D152409-63CE-C04C-0802-3BD8B27249F7}"/>
              </a:ext>
            </a:extLst>
          </p:cNvPr>
          <p:cNvSpPr txBox="1"/>
          <p:nvPr/>
        </p:nvSpPr>
        <p:spPr>
          <a:xfrm>
            <a:off x="5605289" y="4831231"/>
            <a:ext cx="2797931" cy="307777"/>
          </a:xfrm>
          <a:prstGeom prst="rect">
            <a:avLst/>
          </a:prstGeom>
          <a:noFill/>
        </p:spPr>
        <p:txBody>
          <a:bodyPr wrap="square" rtlCol="0">
            <a:spAutoFit/>
          </a:bodyPr>
          <a:lstStyle/>
          <a:p>
            <a:pPr algn="ctr"/>
            <a:r>
              <a:rPr lang="en-US" dirty="0">
                <a:solidFill>
                  <a:schemeClr val="bg1">
                    <a:lumMod val="50000"/>
                  </a:schemeClr>
                </a:solidFill>
              </a:rPr>
              <a:t>Figure2: Autoencoder Structure</a:t>
            </a:r>
          </a:p>
        </p:txBody>
      </p:sp>
    </p:spTree>
    <p:extLst>
      <p:ext uri="{BB962C8B-B14F-4D97-AF65-F5344CB8AC3E}">
        <p14:creationId xmlns:p14="http://schemas.microsoft.com/office/powerpoint/2010/main" val="53580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METHODOLGY</a:t>
            </a:r>
            <a:endParaRPr dirty="0"/>
          </a:p>
        </p:txBody>
      </p:sp>
      <p:sp>
        <p:nvSpPr>
          <p:cNvPr id="256" name="Google Shape;256;p3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b="1" dirty="0">
                <a:solidFill>
                  <a:schemeClr val="accent6"/>
                </a:solidFill>
              </a:rPr>
              <a:t>MD simulations</a:t>
            </a:r>
          </a:p>
          <a:p>
            <a:pPr marL="285750" lvl="0" indent="-285750" algn="l" rtl="0">
              <a:spcBef>
                <a:spcPts val="0"/>
              </a:spcBef>
              <a:spcAft>
                <a:spcPts val="0"/>
              </a:spcAft>
              <a:buFont typeface="Arial" panose="020B0604020202020204" pitchFamily="34" charset="0"/>
              <a:buChar char="•"/>
            </a:pPr>
            <a:r>
              <a:rPr lang="en" b="1" dirty="0">
                <a:solidFill>
                  <a:schemeClr val="accent6"/>
                </a:solidFill>
              </a:rPr>
              <a:t>Deep learning model</a:t>
            </a:r>
            <a:endParaRPr b="1" dirty="0">
              <a:solidFill>
                <a:schemeClr val="accent6"/>
              </a:solidFill>
            </a:endParaRPr>
          </a:p>
        </p:txBody>
      </p:sp>
      <p:sp>
        <p:nvSpPr>
          <p:cNvPr id="257" name="Google Shape;257;p37"/>
          <p:cNvSpPr txBox="1">
            <a:spLocks noGrp="1"/>
          </p:cNvSpPr>
          <p:nvPr>
            <p:ph type="title" idx="2"/>
          </p:nvPr>
        </p:nvSpPr>
        <p:spPr>
          <a:xfrm flipH="1">
            <a:off x="4880701" y="257175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34591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2484654" y="0"/>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Proteins Used</a:t>
            </a:r>
            <a:endParaRPr dirty="0"/>
          </a:p>
        </p:txBody>
      </p:sp>
      <p:sp>
        <p:nvSpPr>
          <p:cNvPr id="263" name="Google Shape;263;p38"/>
          <p:cNvSpPr/>
          <p:nvPr/>
        </p:nvSpPr>
        <p:spPr>
          <a:xfrm rot="-4352175" flipH="1">
            <a:off x="4663917" y="1798044"/>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4" name="Google Shape;264;p38"/>
          <p:cNvSpPr/>
          <p:nvPr/>
        </p:nvSpPr>
        <p:spPr>
          <a:xfrm rot="-3668310" flipH="1">
            <a:off x="2483173" y="1310528"/>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5" name="Google Shape;265;p38"/>
          <p:cNvSpPr/>
          <p:nvPr/>
        </p:nvSpPr>
        <p:spPr>
          <a:xfrm rot="3668310">
            <a:off x="182811" y="1085319"/>
            <a:ext cx="2096375"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38"/>
          <p:cNvSpPr/>
          <p:nvPr/>
        </p:nvSpPr>
        <p:spPr>
          <a:xfrm>
            <a:off x="2574838" y="1606286"/>
            <a:ext cx="1560600" cy="1481019"/>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275;p38"/>
          <p:cNvSpPr txBox="1">
            <a:spLocks noGrp="1"/>
          </p:cNvSpPr>
          <p:nvPr>
            <p:ph type="ctrTitle" idx="4"/>
          </p:nvPr>
        </p:nvSpPr>
        <p:spPr>
          <a:xfrm flipH="1">
            <a:off x="125911" y="687852"/>
            <a:ext cx="1560600" cy="553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1</a:t>
            </a:r>
            <a:endParaRPr sz="4800" dirty="0">
              <a:solidFill>
                <a:schemeClr val="lt1"/>
              </a:solidFill>
            </a:endParaRPr>
          </a:p>
        </p:txBody>
      </p:sp>
      <p:sp>
        <p:nvSpPr>
          <p:cNvPr id="276" name="Google Shape;276;p38"/>
          <p:cNvSpPr txBox="1">
            <a:spLocks noGrp="1"/>
          </p:cNvSpPr>
          <p:nvPr>
            <p:ph type="ctrTitle"/>
          </p:nvPr>
        </p:nvSpPr>
        <p:spPr>
          <a:xfrm flipH="1">
            <a:off x="5288969" y="1358731"/>
            <a:ext cx="1306411" cy="4702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3</a:t>
            </a:r>
            <a:endParaRPr sz="4800" dirty="0">
              <a:solidFill>
                <a:schemeClr val="lt1"/>
              </a:solidFill>
            </a:endParaRPr>
          </a:p>
        </p:txBody>
      </p:sp>
      <p:sp>
        <p:nvSpPr>
          <p:cNvPr id="277" name="Google Shape;277;p38"/>
          <p:cNvSpPr txBox="1">
            <a:spLocks noGrp="1"/>
          </p:cNvSpPr>
          <p:nvPr>
            <p:ph type="ctrTitle" idx="2"/>
          </p:nvPr>
        </p:nvSpPr>
        <p:spPr>
          <a:xfrm flipH="1">
            <a:off x="3267368" y="856068"/>
            <a:ext cx="1349643" cy="524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2</a:t>
            </a:r>
            <a:endParaRPr sz="4800" dirty="0">
              <a:solidFill>
                <a:schemeClr val="lt1"/>
              </a:solidFill>
            </a:endParaRPr>
          </a:p>
        </p:txBody>
      </p:sp>
      <p:sp>
        <p:nvSpPr>
          <p:cNvPr id="6" name="Google Shape;267;p38">
            <a:extLst>
              <a:ext uri="{FF2B5EF4-FFF2-40B4-BE49-F238E27FC236}">
                <a16:creationId xmlns:a16="http://schemas.microsoft.com/office/drawing/2014/main" id="{BDF1859E-80D9-6E73-FCB4-724A232819FD}"/>
              </a:ext>
            </a:extLst>
          </p:cNvPr>
          <p:cNvSpPr/>
          <p:nvPr/>
        </p:nvSpPr>
        <p:spPr>
          <a:xfrm>
            <a:off x="646504" y="1442686"/>
            <a:ext cx="1560600" cy="1481019"/>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267;p38">
            <a:extLst>
              <a:ext uri="{FF2B5EF4-FFF2-40B4-BE49-F238E27FC236}">
                <a16:creationId xmlns:a16="http://schemas.microsoft.com/office/drawing/2014/main" id="{3D90DB76-1BF1-36DE-A5C4-3FC2F854DDC3}"/>
              </a:ext>
            </a:extLst>
          </p:cNvPr>
          <p:cNvSpPr/>
          <p:nvPr/>
        </p:nvSpPr>
        <p:spPr>
          <a:xfrm>
            <a:off x="4707195" y="2282317"/>
            <a:ext cx="1560600" cy="1481019"/>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264;p38">
            <a:extLst>
              <a:ext uri="{FF2B5EF4-FFF2-40B4-BE49-F238E27FC236}">
                <a16:creationId xmlns:a16="http://schemas.microsoft.com/office/drawing/2014/main" id="{C0B6B104-0EFA-5B82-1ABD-63B26569356B}"/>
              </a:ext>
            </a:extLst>
          </p:cNvPr>
          <p:cNvSpPr/>
          <p:nvPr/>
        </p:nvSpPr>
        <p:spPr>
          <a:xfrm rot="17931690" flipH="1">
            <a:off x="6938521" y="1518425"/>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solidFill>
              <a:schemeClr val="accent4">
                <a:lumMod val="60000"/>
                <a:lumOff val="4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67;p38">
            <a:extLst>
              <a:ext uri="{FF2B5EF4-FFF2-40B4-BE49-F238E27FC236}">
                <a16:creationId xmlns:a16="http://schemas.microsoft.com/office/drawing/2014/main" id="{38A641A9-782A-92EE-CAE0-951C06E0DC3E}"/>
              </a:ext>
            </a:extLst>
          </p:cNvPr>
          <p:cNvSpPr/>
          <p:nvPr/>
        </p:nvSpPr>
        <p:spPr>
          <a:xfrm>
            <a:off x="6993735" y="1956262"/>
            <a:ext cx="1560600" cy="1481019"/>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77;p38">
            <a:extLst>
              <a:ext uri="{FF2B5EF4-FFF2-40B4-BE49-F238E27FC236}">
                <a16:creationId xmlns:a16="http://schemas.microsoft.com/office/drawing/2014/main" id="{401EF8C4-BDC2-9340-57FA-A96429A323D3}"/>
              </a:ext>
            </a:extLst>
          </p:cNvPr>
          <p:cNvSpPr txBox="1">
            <a:spLocks/>
          </p:cNvSpPr>
          <p:nvPr/>
        </p:nvSpPr>
        <p:spPr>
          <a:xfrm flipH="1">
            <a:off x="7719067" y="1064560"/>
            <a:ext cx="1349643" cy="524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4</a:t>
            </a:r>
          </a:p>
        </p:txBody>
      </p:sp>
      <p:sp>
        <p:nvSpPr>
          <p:cNvPr id="7" name="TextBox 6">
            <a:extLst>
              <a:ext uri="{FF2B5EF4-FFF2-40B4-BE49-F238E27FC236}">
                <a16:creationId xmlns:a16="http://schemas.microsoft.com/office/drawing/2014/main" id="{9491CDF8-F13E-8C82-7093-722071279170}"/>
              </a:ext>
            </a:extLst>
          </p:cNvPr>
          <p:cNvSpPr txBox="1"/>
          <p:nvPr/>
        </p:nvSpPr>
        <p:spPr>
          <a:xfrm>
            <a:off x="1052035" y="1886846"/>
            <a:ext cx="927263" cy="646331"/>
          </a:xfrm>
          <a:prstGeom prst="rect">
            <a:avLst/>
          </a:prstGeom>
          <a:noFill/>
        </p:spPr>
        <p:txBody>
          <a:bodyPr wrap="square" rtlCol="0">
            <a:spAutoFit/>
          </a:bodyPr>
          <a:lstStyle/>
          <a:p>
            <a:r>
              <a:rPr lang="en-US" sz="3600" dirty="0">
                <a:latin typeface="Teko Light" panose="020B0604020202020204" charset="0"/>
                <a:cs typeface="Teko Light" panose="020B0604020202020204" charset="0"/>
              </a:rPr>
              <a:t>2QKE</a:t>
            </a:r>
          </a:p>
        </p:txBody>
      </p:sp>
      <p:sp>
        <p:nvSpPr>
          <p:cNvPr id="9" name="TextBox 8">
            <a:extLst>
              <a:ext uri="{FF2B5EF4-FFF2-40B4-BE49-F238E27FC236}">
                <a16:creationId xmlns:a16="http://schemas.microsoft.com/office/drawing/2014/main" id="{57E3C278-8A65-48C5-B30A-42463E3C89E6}"/>
              </a:ext>
            </a:extLst>
          </p:cNvPr>
          <p:cNvSpPr txBox="1"/>
          <p:nvPr/>
        </p:nvSpPr>
        <p:spPr>
          <a:xfrm>
            <a:off x="2963876" y="2119580"/>
            <a:ext cx="927263" cy="646331"/>
          </a:xfrm>
          <a:prstGeom prst="rect">
            <a:avLst/>
          </a:prstGeom>
          <a:noFill/>
        </p:spPr>
        <p:txBody>
          <a:bodyPr wrap="square" rtlCol="0">
            <a:spAutoFit/>
          </a:bodyPr>
          <a:lstStyle/>
          <a:p>
            <a:r>
              <a:rPr lang="en-US" sz="3600" dirty="0">
                <a:latin typeface="Teko Light" panose="020B0604020202020204" charset="0"/>
                <a:cs typeface="Teko Light" panose="020B0604020202020204" charset="0"/>
              </a:rPr>
              <a:t>1FQ9</a:t>
            </a:r>
          </a:p>
        </p:txBody>
      </p:sp>
      <p:sp>
        <p:nvSpPr>
          <p:cNvPr id="10" name="TextBox 9">
            <a:extLst>
              <a:ext uri="{FF2B5EF4-FFF2-40B4-BE49-F238E27FC236}">
                <a16:creationId xmlns:a16="http://schemas.microsoft.com/office/drawing/2014/main" id="{FFB244E7-406F-0614-9DF9-9FAD38A9533C}"/>
              </a:ext>
            </a:extLst>
          </p:cNvPr>
          <p:cNvSpPr txBox="1"/>
          <p:nvPr/>
        </p:nvSpPr>
        <p:spPr>
          <a:xfrm>
            <a:off x="5106433" y="2764139"/>
            <a:ext cx="927263" cy="646331"/>
          </a:xfrm>
          <a:prstGeom prst="rect">
            <a:avLst/>
          </a:prstGeom>
          <a:noFill/>
        </p:spPr>
        <p:txBody>
          <a:bodyPr wrap="square" rtlCol="0">
            <a:spAutoFit/>
          </a:bodyPr>
          <a:lstStyle/>
          <a:p>
            <a:r>
              <a:rPr lang="en-US" sz="3600" dirty="0">
                <a:latin typeface="Teko Light" panose="020B0604020202020204" charset="0"/>
                <a:cs typeface="Teko Light" panose="020B0604020202020204" charset="0"/>
              </a:rPr>
              <a:t>2P23</a:t>
            </a:r>
          </a:p>
        </p:txBody>
      </p:sp>
      <p:sp>
        <p:nvSpPr>
          <p:cNvPr id="12" name="TextBox 11">
            <a:extLst>
              <a:ext uri="{FF2B5EF4-FFF2-40B4-BE49-F238E27FC236}">
                <a16:creationId xmlns:a16="http://schemas.microsoft.com/office/drawing/2014/main" id="{75D267C0-2E3C-F86E-C5AA-5A389249ECB8}"/>
              </a:ext>
            </a:extLst>
          </p:cNvPr>
          <p:cNvSpPr txBox="1"/>
          <p:nvPr/>
        </p:nvSpPr>
        <p:spPr>
          <a:xfrm>
            <a:off x="7396665" y="2365680"/>
            <a:ext cx="927263" cy="646331"/>
          </a:xfrm>
          <a:prstGeom prst="rect">
            <a:avLst/>
          </a:prstGeom>
          <a:noFill/>
        </p:spPr>
        <p:txBody>
          <a:bodyPr wrap="square" rtlCol="0">
            <a:spAutoFit/>
          </a:bodyPr>
          <a:lstStyle/>
          <a:p>
            <a:r>
              <a:rPr lang="en-US" sz="3600" dirty="0">
                <a:latin typeface="Teko Light" panose="020B0604020202020204" charset="0"/>
                <a:cs typeface="Teko Light" panose="020B0604020202020204" charset="0"/>
              </a:rPr>
              <a:t>FGF2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PROTEIN PREPARATION </a:t>
            </a:r>
            <a:endParaRPr dirty="0"/>
          </a:p>
        </p:txBody>
      </p:sp>
      <p:sp>
        <p:nvSpPr>
          <p:cNvPr id="224" name="Google Shape;224;p34"/>
          <p:cNvSpPr/>
          <p:nvPr/>
        </p:nvSpPr>
        <p:spPr>
          <a:xfrm rot="-207137">
            <a:off x="771713" y="3517361"/>
            <a:ext cx="717402" cy="693055"/>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782697" y="1042648"/>
            <a:ext cx="717300" cy="6300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782696" y="2277835"/>
            <a:ext cx="759299" cy="726621"/>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txBox="1">
            <a:spLocks noGrp="1"/>
          </p:cNvSpPr>
          <p:nvPr>
            <p:ph type="ctrTitle"/>
          </p:nvPr>
        </p:nvSpPr>
        <p:spPr>
          <a:xfrm flipH="1">
            <a:off x="787716" y="1177742"/>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rPr>
              <a:t>01</a:t>
            </a:r>
            <a:endParaRPr sz="3000" dirty="0">
              <a:solidFill>
                <a:schemeClr val="lt1"/>
              </a:solidFill>
            </a:endParaRPr>
          </a:p>
        </p:txBody>
      </p:sp>
      <p:sp>
        <p:nvSpPr>
          <p:cNvPr id="232" name="Google Shape;232;p34"/>
          <p:cNvSpPr txBox="1">
            <a:spLocks noGrp="1"/>
          </p:cNvSpPr>
          <p:nvPr>
            <p:ph type="ctrTitle"/>
          </p:nvPr>
        </p:nvSpPr>
        <p:spPr>
          <a:xfrm flipH="1">
            <a:off x="751497" y="2409083"/>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rPr>
              <a:t>02</a:t>
            </a:r>
            <a:endParaRPr sz="3000" dirty="0">
              <a:solidFill>
                <a:schemeClr val="lt1"/>
              </a:solidFill>
            </a:endParaRPr>
          </a:p>
        </p:txBody>
      </p:sp>
      <p:sp>
        <p:nvSpPr>
          <p:cNvPr id="233" name="Google Shape;233;p34"/>
          <p:cNvSpPr txBox="1">
            <a:spLocks noGrp="1"/>
          </p:cNvSpPr>
          <p:nvPr>
            <p:ph type="ctrTitle"/>
          </p:nvPr>
        </p:nvSpPr>
        <p:spPr>
          <a:xfrm flipH="1">
            <a:off x="857250" y="3648554"/>
            <a:ext cx="561614"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rPr>
              <a:t>03</a:t>
            </a:r>
            <a:endParaRPr sz="3000" dirty="0">
              <a:solidFill>
                <a:schemeClr val="lt1"/>
              </a:solidFill>
            </a:endParaRPr>
          </a:p>
        </p:txBody>
      </p:sp>
      <p:sp>
        <p:nvSpPr>
          <p:cNvPr id="3" name="Subtitle 2">
            <a:extLst>
              <a:ext uri="{FF2B5EF4-FFF2-40B4-BE49-F238E27FC236}">
                <a16:creationId xmlns:a16="http://schemas.microsoft.com/office/drawing/2014/main" id="{53C3DBB1-D2DC-BDE5-84CA-A909D8AD287C}"/>
              </a:ext>
            </a:extLst>
          </p:cNvPr>
          <p:cNvSpPr>
            <a:spLocks noGrp="1"/>
          </p:cNvSpPr>
          <p:nvPr>
            <p:ph type="subTitle" idx="3"/>
          </p:nvPr>
        </p:nvSpPr>
        <p:spPr>
          <a:xfrm flipH="1">
            <a:off x="1859891" y="1042648"/>
            <a:ext cx="4002065" cy="415448"/>
          </a:xfrm>
        </p:spPr>
        <p:txBody>
          <a:bodyPr/>
          <a:lstStyle/>
          <a:p>
            <a:r>
              <a:rPr lang="en-US" sz="1800" dirty="0"/>
              <a:t>Removing heteroatoms “ligands”                </a:t>
            </a:r>
            <a:r>
              <a:rPr lang="en-US" sz="1800" b="1" dirty="0"/>
              <a:t>Chimera</a:t>
            </a:r>
          </a:p>
        </p:txBody>
      </p:sp>
      <p:sp>
        <p:nvSpPr>
          <p:cNvPr id="7" name="Subtitle 2">
            <a:extLst>
              <a:ext uri="{FF2B5EF4-FFF2-40B4-BE49-F238E27FC236}">
                <a16:creationId xmlns:a16="http://schemas.microsoft.com/office/drawing/2014/main" id="{68ACBCB4-0E8A-FD54-33CF-1C7F8D8F0524}"/>
              </a:ext>
            </a:extLst>
          </p:cNvPr>
          <p:cNvSpPr txBox="1">
            <a:spLocks/>
          </p:cNvSpPr>
          <p:nvPr/>
        </p:nvSpPr>
        <p:spPr>
          <a:xfrm flipH="1">
            <a:off x="1642178" y="2409083"/>
            <a:ext cx="3237342" cy="726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r>
              <a:rPr lang="en-US" sz="1800" dirty="0"/>
              <a:t>Adding missing atoms                </a:t>
            </a:r>
            <a:r>
              <a:rPr lang="en-US" sz="1800" b="1" dirty="0"/>
              <a:t>Deep view  </a:t>
            </a:r>
          </a:p>
        </p:txBody>
      </p:sp>
      <p:sp>
        <p:nvSpPr>
          <p:cNvPr id="8" name="Arrow: Right 7">
            <a:extLst>
              <a:ext uri="{FF2B5EF4-FFF2-40B4-BE49-F238E27FC236}">
                <a16:creationId xmlns:a16="http://schemas.microsoft.com/office/drawing/2014/main" id="{2F6C4E10-150A-512F-08D7-D57E62CEA566}"/>
              </a:ext>
            </a:extLst>
          </p:cNvPr>
          <p:cNvSpPr/>
          <p:nvPr/>
        </p:nvSpPr>
        <p:spPr>
          <a:xfrm>
            <a:off x="1642178" y="2826242"/>
            <a:ext cx="435428" cy="113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DF68EB08-218B-DCED-F5AC-766153617ECB}"/>
              </a:ext>
            </a:extLst>
          </p:cNvPr>
          <p:cNvSpPr txBox="1">
            <a:spLocks/>
          </p:cNvSpPr>
          <p:nvPr/>
        </p:nvSpPr>
        <p:spPr>
          <a:xfrm flipH="1">
            <a:off x="1597273" y="3680191"/>
            <a:ext cx="3237343" cy="3673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r>
              <a:rPr lang="en-US" sz="1800" dirty="0"/>
              <a:t>Adding missing hydrogens    </a:t>
            </a:r>
          </a:p>
          <a:p>
            <a:r>
              <a:rPr lang="en-US" dirty="0"/>
              <a:t>           </a:t>
            </a:r>
            <a:r>
              <a:rPr lang="en-US" sz="1800" b="1" dirty="0"/>
              <a:t>Chimera</a:t>
            </a:r>
          </a:p>
        </p:txBody>
      </p:sp>
      <p:sp>
        <p:nvSpPr>
          <p:cNvPr id="11" name="Arrow: Right 10">
            <a:extLst>
              <a:ext uri="{FF2B5EF4-FFF2-40B4-BE49-F238E27FC236}">
                <a16:creationId xmlns:a16="http://schemas.microsoft.com/office/drawing/2014/main" id="{67E968B5-6867-8138-D3F8-2A3843D083BF}"/>
              </a:ext>
            </a:extLst>
          </p:cNvPr>
          <p:cNvSpPr/>
          <p:nvPr/>
        </p:nvSpPr>
        <p:spPr>
          <a:xfrm>
            <a:off x="1906910" y="1462461"/>
            <a:ext cx="435428" cy="1136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68F13D45-8B8C-E3F7-16B3-739B49E8A94F}"/>
              </a:ext>
            </a:extLst>
          </p:cNvPr>
          <p:cNvSpPr/>
          <p:nvPr/>
        </p:nvSpPr>
        <p:spPr>
          <a:xfrm>
            <a:off x="1723009" y="4122554"/>
            <a:ext cx="401615" cy="131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3"/>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MD SIMULATION</a:t>
            </a:r>
            <a:endParaRPr dirty="0"/>
          </a:p>
        </p:txBody>
      </p:sp>
      <p:sp>
        <p:nvSpPr>
          <p:cNvPr id="358" name="Google Shape;358;p43"/>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359;p43"/>
          <p:cNvSpPr/>
          <p:nvPr/>
        </p:nvSpPr>
        <p:spPr>
          <a:xfrm rot="10800000">
            <a:off x="4673470" y="2864829"/>
            <a:ext cx="2938109" cy="149489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360;p43"/>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361;p43"/>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362;p43"/>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363;p43"/>
          <p:cNvSpPr/>
          <p:nvPr/>
        </p:nvSpPr>
        <p:spPr>
          <a:xfrm>
            <a:off x="1517929" y="2864830"/>
            <a:ext cx="3105060" cy="1465405"/>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383536"/>
              </a:buClr>
              <a:buSzPts val="1200"/>
              <a:buFont typeface="Hind Vadodara Light"/>
              <a:buNone/>
              <a:tabLst/>
              <a:defRPr/>
            </a:pPr>
            <a:r>
              <a:rPr kumimoji="0" lang="en-US" sz="1400" b="0" i="0" u="none" strike="noStrike" kern="0" cap="none" spc="0" normalizeH="0" baseline="0" noProof="0" dirty="0">
                <a:ln>
                  <a:noFill/>
                </a:ln>
                <a:solidFill>
                  <a:srgbClr val="383536"/>
                </a:solidFill>
                <a:effectLst/>
                <a:uLnTx/>
                <a:uFillTx/>
                <a:latin typeface="Hind Vadodara Light"/>
                <a:cs typeface="Hind Vadodara Light"/>
                <a:sym typeface="Hind Vadodara Light"/>
              </a:rPr>
              <a:t>.</a:t>
            </a:r>
          </a:p>
        </p:txBody>
      </p:sp>
      <p:sp>
        <p:nvSpPr>
          <p:cNvPr id="364" name="Google Shape;364;p43"/>
          <p:cNvSpPr/>
          <p:nvPr/>
        </p:nvSpPr>
        <p:spPr>
          <a:xfrm>
            <a:off x="1517929" y="1434619"/>
            <a:ext cx="3105060" cy="1387278"/>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365;p43"/>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68;p43"/>
          <p:cNvSpPr txBox="1">
            <a:spLocks noGrp="1"/>
          </p:cNvSpPr>
          <p:nvPr>
            <p:ph type="subTitle" idx="5"/>
          </p:nvPr>
        </p:nvSpPr>
        <p:spPr>
          <a:xfrm flipH="1">
            <a:off x="1806082" y="1917715"/>
            <a:ext cx="2863888" cy="7545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Specify the force field which was CHARMM27 and water model which was TIP3P.</a:t>
            </a:r>
            <a:endParaRPr dirty="0"/>
          </a:p>
        </p:txBody>
      </p:sp>
      <p:sp>
        <p:nvSpPr>
          <p:cNvPr id="371" name="Google Shape;371;p43"/>
          <p:cNvSpPr txBox="1">
            <a:spLocks noGrp="1"/>
          </p:cNvSpPr>
          <p:nvPr>
            <p:ph type="ctrTitle" idx="4"/>
          </p:nvPr>
        </p:nvSpPr>
        <p:spPr>
          <a:xfrm flipH="1">
            <a:off x="1710241" y="1514367"/>
            <a:ext cx="2537484" cy="3944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US" dirty="0"/>
              <a:t>Generate topology files</a:t>
            </a:r>
            <a:endParaRPr dirty="0"/>
          </a:p>
        </p:txBody>
      </p:sp>
      <p:sp>
        <p:nvSpPr>
          <p:cNvPr id="374" name="Google Shape;374;p43"/>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375;p43"/>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376;p43"/>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377;p43"/>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378;p43"/>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379;p43"/>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233;p34">
            <a:extLst>
              <a:ext uri="{FF2B5EF4-FFF2-40B4-BE49-F238E27FC236}">
                <a16:creationId xmlns:a16="http://schemas.microsoft.com/office/drawing/2014/main" id="{D33DEBE9-CFB3-1959-CE52-54ABEFD5BA43}"/>
              </a:ext>
            </a:extLst>
          </p:cNvPr>
          <p:cNvSpPr txBox="1">
            <a:spLocks/>
          </p:cNvSpPr>
          <p:nvPr/>
        </p:nvSpPr>
        <p:spPr>
          <a:xfrm flipH="1">
            <a:off x="1128489" y="1887401"/>
            <a:ext cx="561614"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3000" dirty="0">
                <a:solidFill>
                  <a:schemeClr val="lt1"/>
                </a:solidFill>
              </a:rPr>
              <a:t>01</a:t>
            </a:r>
          </a:p>
        </p:txBody>
      </p:sp>
      <p:sp>
        <p:nvSpPr>
          <p:cNvPr id="5" name="Google Shape;233;p34">
            <a:extLst>
              <a:ext uri="{FF2B5EF4-FFF2-40B4-BE49-F238E27FC236}">
                <a16:creationId xmlns:a16="http://schemas.microsoft.com/office/drawing/2014/main" id="{ACE7440F-B337-4B50-CC2F-A246D78211D2}"/>
              </a:ext>
            </a:extLst>
          </p:cNvPr>
          <p:cNvSpPr txBox="1">
            <a:spLocks/>
          </p:cNvSpPr>
          <p:nvPr/>
        </p:nvSpPr>
        <p:spPr>
          <a:xfrm flipH="1">
            <a:off x="1135397" y="3331544"/>
            <a:ext cx="561614"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3000" dirty="0">
                <a:solidFill>
                  <a:schemeClr val="lt1"/>
                </a:solidFill>
              </a:rPr>
              <a:t>02</a:t>
            </a:r>
          </a:p>
        </p:txBody>
      </p:sp>
      <p:sp>
        <p:nvSpPr>
          <p:cNvPr id="6" name="Google Shape;233;p34">
            <a:extLst>
              <a:ext uri="{FF2B5EF4-FFF2-40B4-BE49-F238E27FC236}">
                <a16:creationId xmlns:a16="http://schemas.microsoft.com/office/drawing/2014/main" id="{3BC928EB-A8F9-907F-7402-15C6C2A5D85B}"/>
              </a:ext>
            </a:extLst>
          </p:cNvPr>
          <p:cNvSpPr txBox="1">
            <a:spLocks/>
          </p:cNvSpPr>
          <p:nvPr/>
        </p:nvSpPr>
        <p:spPr>
          <a:xfrm flipH="1">
            <a:off x="7411238" y="1908841"/>
            <a:ext cx="561614"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3000">
                <a:solidFill>
                  <a:schemeClr val="lt1"/>
                </a:solidFill>
              </a:rPr>
              <a:t>03</a:t>
            </a:r>
            <a:endParaRPr lang="en" sz="3000" dirty="0">
              <a:solidFill>
                <a:schemeClr val="lt1"/>
              </a:solidFill>
            </a:endParaRPr>
          </a:p>
        </p:txBody>
      </p:sp>
      <p:sp>
        <p:nvSpPr>
          <p:cNvPr id="7" name="Google Shape;233;p34">
            <a:extLst>
              <a:ext uri="{FF2B5EF4-FFF2-40B4-BE49-F238E27FC236}">
                <a16:creationId xmlns:a16="http://schemas.microsoft.com/office/drawing/2014/main" id="{EE713180-37DD-3BD6-FA5C-06D058680A29}"/>
              </a:ext>
            </a:extLst>
          </p:cNvPr>
          <p:cNvSpPr txBox="1">
            <a:spLocks/>
          </p:cNvSpPr>
          <p:nvPr/>
        </p:nvSpPr>
        <p:spPr>
          <a:xfrm flipH="1">
            <a:off x="7448166" y="3333100"/>
            <a:ext cx="561614"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3000" dirty="0">
                <a:solidFill>
                  <a:schemeClr val="lt1"/>
                </a:solidFill>
              </a:rPr>
              <a:t>04</a:t>
            </a:r>
          </a:p>
        </p:txBody>
      </p:sp>
      <p:sp>
        <p:nvSpPr>
          <p:cNvPr id="10" name="Google Shape;371;p43">
            <a:extLst>
              <a:ext uri="{FF2B5EF4-FFF2-40B4-BE49-F238E27FC236}">
                <a16:creationId xmlns:a16="http://schemas.microsoft.com/office/drawing/2014/main" id="{DFCFFB42-6210-63C0-7EFA-9DAED83A4A23}"/>
              </a:ext>
            </a:extLst>
          </p:cNvPr>
          <p:cNvSpPr txBox="1">
            <a:spLocks/>
          </p:cNvSpPr>
          <p:nvPr/>
        </p:nvSpPr>
        <p:spPr>
          <a:xfrm flipH="1">
            <a:off x="1710241" y="2875523"/>
            <a:ext cx="2579519" cy="40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-Solvate the protein  </a:t>
            </a:r>
          </a:p>
        </p:txBody>
      </p:sp>
      <p:sp>
        <p:nvSpPr>
          <p:cNvPr id="14" name="TextBox 13">
            <a:extLst>
              <a:ext uri="{FF2B5EF4-FFF2-40B4-BE49-F238E27FC236}">
                <a16:creationId xmlns:a16="http://schemas.microsoft.com/office/drawing/2014/main" id="{4EFEE0E1-6F8B-6BCB-C9AE-BC8FC7DB5CF1}"/>
              </a:ext>
            </a:extLst>
          </p:cNvPr>
          <p:cNvSpPr txBox="1"/>
          <p:nvPr/>
        </p:nvSpPr>
        <p:spPr>
          <a:xfrm>
            <a:off x="1889323" y="3228033"/>
            <a:ext cx="2702804" cy="1010405"/>
          </a:xfrm>
          <a:prstGeom prst="rect">
            <a:avLst/>
          </a:prstGeom>
          <a:noFill/>
        </p:spPr>
        <p:txBody>
          <a:bodyPr wrap="square">
            <a:spAutoFit/>
          </a:bodyPr>
          <a:lstStyle/>
          <a:p>
            <a:pPr marL="0" marR="0">
              <a:lnSpc>
                <a:spcPct val="107000"/>
              </a:lnSpc>
              <a:spcBef>
                <a:spcPts val="0"/>
              </a:spcBef>
              <a:spcAft>
                <a:spcPts val="800"/>
              </a:spcAft>
            </a:pPr>
            <a:r>
              <a:rPr lang="en-US" sz="1400" kern="100" dirty="0">
                <a:effectLst/>
                <a:latin typeface="Hind Vadodara Light" panose="02000000000000000000" pitchFamily="2" charset="0"/>
                <a:ea typeface="Calibri" panose="020F0502020204030204" pitchFamily="34" charset="0"/>
                <a:cs typeface="Hind Vadodara Light" panose="02000000000000000000" pitchFamily="2" charset="0"/>
              </a:rPr>
              <a:t>solvate the protein in a box of water molecules, we used the Simple Point Charge (SPC) water model.</a:t>
            </a:r>
          </a:p>
        </p:txBody>
      </p:sp>
      <p:sp>
        <p:nvSpPr>
          <p:cNvPr id="19" name="Google Shape;371;p43">
            <a:extLst>
              <a:ext uri="{FF2B5EF4-FFF2-40B4-BE49-F238E27FC236}">
                <a16:creationId xmlns:a16="http://schemas.microsoft.com/office/drawing/2014/main" id="{2818AA06-983E-1097-A8D3-0E419C619DFA}"/>
              </a:ext>
            </a:extLst>
          </p:cNvPr>
          <p:cNvSpPr txBox="1">
            <a:spLocks/>
          </p:cNvSpPr>
          <p:nvPr/>
        </p:nvSpPr>
        <p:spPr>
          <a:xfrm flipH="1">
            <a:off x="4572000" y="1461709"/>
            <a:ext cx="2537484" cy="394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 Energy minimization</a:t>
            </a:r>
          </a:p>
        </p:txBody>
      </p:sp>
      <p:sp>
        <p:nvSpPr>
          <p:cNvPr id="21" name="Google Shape;368;p43">
            <a:extLst>
              <a:ext uri="{FF2B5EF4-FFF2-40B4-BE49-F238E27FC236}">
                <a16:creationId xmlns:a16="http://schemas.microsoft.com/office/drawing/2014/main" id="{C0F0C942-AABD-FAD4-4FD5-75CC8E920C66}"/>
              </a:ext>
            </a:extLst>
          </p:cNvPr>
          <p:cNvSpPr txBox="1">
            <a:spLocks/>
          </p:cNvSpPr>
          <p:nvPr/>
        </p:nvSpPr>
        <p:spPr>
          <a:xfrm flipH="1">
            <a:off x="4470529" y="1744049"/>
            <a:ext cx="3079492" cy="1046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r>
              <a:rPr lang="en-US" dirty="0"/>
              <a:t>To remove any remaining steric.</a:t>
            </a:r>
          </a:p>
          <a:p>
            <a:pPr marL="0" indent="0"/>
            <a:r>
              <a:rPr lang="en-US" dirty="0"/>
              <a:t>clashes. In this project, we used the steepest descent algorithm to minimize the energy of the system.</a:t>
            </a:r>
          </a:p>
          <a:p>
            <a:pPr marL="0" indent="0"/>
            <a:endParaRPr lang="en-US" dirty="0"/>
          </a:p>
        </p:txBody>
      </p:sp>
      <p:sp>
        <p:nvSpPr>
          <p:cNvPr id="26" name="Google Shape;371;p43">
            <a:extLst>
              <a:ext uri="{FF2B5EF4-FFF2-40B4-BE49-F238E27FC236}">
                <a16:creationId xmlns:a16="http://schemas.microsoft.com/office/drawing/2014/main" id="{B413DDE2-70FF-6A57-A7F9-A857ED124EA9}"/>
              </a:ext>
            </a:extLst>
          </p:cNvPr>
          <p:cNvSpPr txBox="1">
            <a:spLocks/>
          </p:cNvSpPr>
          <p:nvPr/>
        </p:nvSpPr>
        <p:spPr>
          <a:xfrm flipH="1">
            <a:off x="4508333" y="2830662"/>
            <a:ext cx="2537484" cy="394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-Equilibrate the system </a:t>
            </a:r>
          </a:p>
        </p:txBody>
      </p:sp>
      <p:sp>
        <p:nvSpPr>
          <p:cNvPr id="27" name="Google Shape;368;p43">
            <a:extLst>
              <a:ext uri="{FF2B5EF4-FFF2-40B4-BE49-F238E27FC236}">
                <a16:creationId xmlns:a16="http://schemas.microsoft.com/office/drawing/2014/main" id="{7F7BEE07-D1FF-46AF-D488-B7BDA9F2246C}"/>
              </a:ext>
            </a:extLst>
          </p:cNvPr>
          <p:cNvSpPr txBox="1">
            <a:spLocks/>
          </p:cNvSpPr>
          <p:nvPr/>
        </p:nvSpPr>
        <p:spPr>
          <a:xfrm flipH="1">
            <a:off x="4463340" y="3136235"/>
            <a:ext cx="3148238" cy="1030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indent="0"/>
            <a:r>
              <a:rPr lang="en-US" dirty="0"/>
              <a:t>By gradually increasing the temperature and pressure of the system to reach the desired temperature and pressure of the simulation.</a:t>
            </a:r>
          </a:p>
        </p:txBody>
      </p:sp>
      <p:sp>
        <p:nvSpPr>
          <p:cNvPr id="29" name="TextBox 28">
            <a:extLst>
              <a:ext uri="{FF2B5EF4-FFF2-40B4-BE49-F238E27FC236}">
                <a16:creationId xmlns:a16="http://schemas.microsoft.com/office/drawing/2014/main" id="{8E2F2B95-92D8-FB61-A518-7FAB6B867969}"/>
              </a:ext>
            </a:extLst>
          </p:cNvPr>
          <p:cNvSpPr txBox="1"/>
          <p:nvPr/>
        </p:nvSpPr>
        <p:spPr>
          <a:xfrm>
            <a:off x="1000823" y="4464662"/>
            <a:ext cx="7112382" cy="407035"/>
          </a:xfrm>
          <a:prstGeom prst="rect">
            <a:avLst/>
          </a:prstGeom>
          <a:noFill/>
        </p:spPr>
        <p:txBody>
          <a:bodyPr wrap="square">
            <a:spAutoFit/>
          </a:bodyPr>
          <a:lstStyle/>
          <a:p>
            <a:pPr marL="0" marR="0">
              <a:lnSpc>
                <a:spcPct val="107000"/>
              </a:lnSpc>
              <a:spcBef>
                <a:spcPts val="0"/>
              </a:spcBef>
              <a:spcAft>
                <a:spcPts val="800"/>
              </a:spcAft>
            </a:pPr>
            <a:r>
              <a:rPr lang="en-US" sz="2000" kern="100" dirty="0">
                <a:latin typeface="Calibri" panose="020F0502020204030204" pitchFamily="34" charset="0"/>
                <a:ea typeface="Calibri" panose="020F0502020204030204" pitchFamily="34" charset="0"/>
                <a:cs typeface="Arial" panose="020B0604020202020204" pitchFamily="34" charset="0"/>
              </a:rPr>
              <a:t>Finally, perform the production MD simulation with 100 ns </a:t>
            </a:r>
            <a:r>
              <a:rPr lang="en-US" sz="2000" kern="100" dirty="0">
                <a:effectLst/>
                <a:latin typeface="Calibri" panose="020F0502020204030204" pitchFamily="34" charset="0"/>
                <a:ea typeface="Calibri" panose="020F0502020204030204" pitchFamily="34" charset="0"/>
                <a:cs typeface="Arial" panose="020B0604020202020204" pitchFamily="3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450053" y="713583"/>
            <a:ext cx="8508207" cy="4629941"/>
          </a:xfrm>
        </p:spPr>
        <p:txBody>
          <a:bodyPr/>
          <a:lstStyle/>
          <a:p>
            <a:pPr algn="l">
              <a:buAutoNum type="arabicParenR"/>
            </a:pPr>
            <a:r>
              <a:rPr lang="en-US" dirty="0"/>
              <a:t>Deep Learning model: </a:t>
            </a:r>
          </a:p>
          <a:p>
            <a:pPr marL="114300" indent="0" algn="l"/>
            <a:endParaRPr lang="en-US" dirty="0"/>
          </a:p>
          <a:p>
            <a:pPr marL="400050" indent="-285750" algn="l">
              <a:buFont typeface="Arial" panose="020B0604020202020204" pitchFamily="34" charset="0"/>
              <a:buChar char="•"/>
            </a:pPr>
            <a:r>
              <a:rPr lang="en-US" dirty="0"/>
              <a:t>Autoencoder model is an unsupervised model. </a:t>
            </a:r>
          </a:p>
          <a:p>
            <a:pPr marL="114300" indent="0" algn="l"/>
            <a:endParaRPr lang="en-US" dirty="0"/>
          </a:p>
          <a:p>
            <a:pPr marL="400050" indent="-285750" algn="l">
              <a:buFont typeface="Arial" panose="020B0604020202020204" pitchFamily="34" charset="0"/>
              <a:buChar char="•"/>
            </a:pPr>
            <a:r>
              <a:rPr lang="en-US" dirty="0"/>
              <a:t>Consists of 3 parts: </a:t>
            </a:r>
          </a:p>
          <a:p>
            <a:pPr marL="114300" indent="0" algn="l"/>
            <a:r>
              <a:rPr lang="en-US" dirty="0"/>
              <a:t>         - Encoder                    - latent vector           - decoder </a:t>
            </a:r>
          </a:p>
          <a:p>
            <a:pPr marL="114300" indent="0" algn="l"/>
            <a:endParaRPr lang="en-US" dirty="0"/>
          </a:p>
          <a:p>
            <a:pPr marL="400050" indent="-285750" algn="l">
              <a:buFont typeface="Arial" panose="020B0604020202020204" pitchFamily="34" charset="0"/>
              <a:buChar char="•"/>
            </a:pPr>
            <a:r>
              <a:rPr lang="en-US" dirty="0"/>
              <a:t>It is important to minimize the reconstruction error between input data and reconstructed output.  </a:t>
            </a:r>
          </a:p>
          <a:p>
            <a:pPr marL="114300" indent="0" algn="l"/>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pic>
        <p:nvPicPr>
          <p:cNvPr id="12" name="Picture 11" descr="A screenshot of a graph">
            <a:extLst>
              <a:ext uri="{FF2B5EF4-FFF2-40B4-BE49-F238E27FC236}">
                <a16:creationId xmlns:a16="http://schemas.microsoft.com/office/drawing/2014/main" id="{E0EF1CD0-C199-5485-A994-A2A9D08589FD}"/>
              </a:ext>
            </a:extLst>
          </p:cNvPr>
          <p:cNvPicPr>
            <a:picLocks noChangeAspect="1"/>
          </p:cNvPicPr>
          <p:nvPr/>
        </p:nvPicPr>
        <p:blipFill>
          <a:blip r:embed="rId2"/>
          <a:stretch>
            <a:fillRect/>
          </a:stretch>
        </p:blipFill>
        <p:spPr>
          <a:xfrm>
            <a:off x="1393027" y="2650331"/>
            <a:ext cx="6622257" cy="2350293"/>
          </a:xfrm>
          <a:prstGeom prst="rect">
            <a:avLst/>
          </a:prstGeom>
        </p:spPr>
      </p:pic>
    </p:spTree>
    <p:extLst>
      <p:ext uri="{BB962C8B-B14F-4D97-AF65-F5344CB8AC3E}">
        <p14:creationId xmlns:p14="http://schemas.microsoft.com/office/powerpoint/2010/main" val="291206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6" y="615712"/>
            <a:ext cx="8508207" cy="4444205"/>
          </a:xfrm>
        </p:spPr>
        <p:txBody>
          <a:bodyPr/>
          <a:lstStyle/>
          <a:p>
            <a:pPr marL="114300" indent="0" algn="l"/>
            <a:r>
              <a:rPr lang="en-US" dirty="0"/>
              <a:t>2) Languages and Libraries:</a:t>
            </a:r>
          </a:p>
          <a:p>
            <a:pPr marL="114300" indent="0" algn="l"/>
            <a:r>
              <a:rPr lang="en-US" dirty="0"/>
              <a:t> </a:t>
            </a:r>
          </a:p>
          <a:p>
            <a:pPr marL="400050" indent="-285750" algn="l">
              <a:buFont typeface="Arial" panose="020B0604020202020204" pitchFamily="34" charset="0"/>
              <a:buChar char="•"/>
            </a:pPr>
            <a:r>
              <a:rPr lang="en-US" dirty="0"/>
              <a:t>Python </a:t>
            </a:r>
          </a:p>
          <a:p>
            <a:pPr marL="114300" indent="0" algn="l"/>
            <a:endParaRPr lang="en-US" dirty="0"/>
          </a:p>
          <a:p>
            <a:pPr marL="114300" indent="0" algn="l"/>
            <a:endParaRPr lang="en-US" dirty="0"/>
          </a:p>
          <a:p>
            <a:pPr marL="400050" indent="-285750" algn="l">
              <a:buFont typeface="Arial" panose="020B0604020202020204" pitchFamily="34" charset="0"/>
              <a:buChar char="•"/>
            </a:pPr>
            <a:r>
              <a:rPr lang="en-US" dirty="0"/>
              <a:t>Bash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Pytorch Framework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Pandas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Matplotlib</a:t>
            </a:r>
          </a:p>
          <a:p>
            <a:pPr marL="400050" indent="-285750" algn="l">
              <a:buFont typeface="Arial" panose="020B0604020202020204" pitchFamily="34" charset="0"/>
              <a:buChar char="•"/>
            </a:pPr>
            <a:endParaRPr lang="en-US" dirty="0"/>
          </a:p>
          <a:p>
            <a:pPr marL="114300" indent="0" algn="l"/>
            <a:r>
              <a:rPr lang="en-US" dirty="0"/>
              <a:t> </a:t>
            </a:r>
          </a:p>
          <a:p>
            <a:pPr marL="400050" indent="-285750" algn="l">
              <a:buFont typeface="Arial" panose="020B0604020202020204" pitchFamily="34" charset="0"/>
              <a:buChar char="•"/>
            </a:pPr>
            <a:r>
              <a:rPr lang="en-US" dirty="0"/>
              <a:t>Sikit learn </a:t>
            </a:r>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297463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6" y="615712"/>
            <a:ext cx="8508207" cy="4444205"/>
          </a:xfrm>
        </p:spPr>
        <p:txBody>
          <a:bodyPr/>
          <a:lstStyle/>
          <a:p>
            <a:pPr marL="114300" indent="0" algn="l"/>
            <a:r>
              <a:rPr lang="en-US" dirty="0"/>
              <a:t>3) Dataset: </a:t>
            </a:r>
          </a:p>
          <a:p>
            <a:pPr marL="114300" indent="0" algn="l"/>
            <a:endParaRPr lang="en-US" dirty="0"/>
          </a:p>
          <a:p>
            <a:pPr marL="400050" indent="-285750" algn="l">
              <a:buFont typeface="Arial" panose="020B0604020202020204" pitchFamily="34" charset="0"/>
              <a:buChar char="•"/>
            </a:pPr>
            <a:r>
              <a:rPr lang="en-US" dirty="0"/>
              <a:t>The dataset is obtained from the Molecular Dynamics simulations for </a:t>
            </a:r>
          </a:p>
          <a:p>
            <a:pPr marL="114300" indent="0" algn="l"/>
            <a:r>
              <a:rPr lang="en-US" dirty="0"/>
              <a:t>         - 2QKE</a:t>
            </a:r>
          </a:p>
          <a:p>
            <a:pPr marL="114300" indent="0" algn="l"/>
            <a:r>
              <a:rPr lang="en-US" dirty="0"/>
              <a:t>         - 1FQ9 </a:t>
            </a:r>
          </a:p>
          <a:p>
            <a:pPr marL="114300" indent="0" algn="l"/>
            <a:r>
              <a:rPr lang="en-US" dirty="0"/>
              <a:t>         - 2P23</a:t>
            </a:r>
          </a:p>
          <a:p>
            <a:pPr marL="114300" indent="0" algn="l"/>
            <a:r>
              <a:rPr lang="en-US" dirty="0"/>
              <a:t>         - FGF2 </a:t>
            </a:r>
          </a:p>
          <a:p>
            <a:pPr marL="400050" indent="-285750" algn="l">
              <a:buFont typeface="Arial" panose="020B0604020202020204" pitchFamily="34" charset="0"/>
              <a:buChar char="•"/>
            </a:pPr>
            <a:r>
              <a:rPr lang="en-US" dirty="0"/>
              <a:t>Input for the model is the trajectory file.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The positions for (</a:t>
            </a:r>
            <a:r>
              <a:rPr lang="en-US" sz="1800" dirty="0">
                <a:effectLst/>
                <a:latin typeface="Calibri" panose="020F0502020204030204" pitchFamily="34" charset="0"/>
                <a:ea typeface="Calibri" panose="020F0502020204030204" pitchFamily="34" charset="0"/>
                <a:cs typeface="Arial" panose="020B0604020202020204" pitchFamily="34" charset="0"/>
              </a:rPr>
              <a:t>N, C Alpha, C, and C Beta </a:t>
            </a:r>
            <a:r>
              <a:rPr lang="en-US" dirty="0"/>
              <a:t>) get extracted using a python script.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114300" indent="0" algn="l"/>
            <a:r>
              <a:rPr lang="en-US" dirty="0"/>
              <a:t>         - 2QKE : 500 Conformations   ----   392 Atoms </a:t>
            </a:r>
          </a:p>
          <a:p>
            <a:pPr marL="114300" indent="0" algn="l"/>
            <a:r>
              <a:rPr lang="en-US" dirty="0"/>
              <a:t>         - 1FQ9  : 1001 Conformations   ----   516 Atoms </a:t>
            </a:r>
          </a:p>
          <a:p>
            <a:pPr marL="114300" indent="0" algn="l"/>
            <a:r>
              <a:rPr lang="en-US" dirty="0"/>
              <a:t>         - 2P23  : 975 Conformations    ----   544 Atoms </a:t>
            </a:r>
          </a:p>
          <a:p>
            <a:pPr marL="114300" indent="0" algn="l"/>
            <a:r>
              <a:rPr lang="en-US" dirty="0"/>
              <a:t>         - FGF2 : 406 Conformations    ----   620 Atoms </a:t>
            </a:r>
          </a:p>
          <a:p>
            <a:pPr marL="114300" indent="0" algn="l"/>
            <a:endParaRPr lang="en-US" dirty="0"/>
          </a:p>
          <a:p>
            <a:pPr marL="400050" indent="-285750" algn="l">
              <a:buFont typeface="Arial" panose="020B0604020202020204" pitchFamily="34" charset="0"/>
              <a:buChar char="•"/>
            </a:pPr>
            <a:r>
              <a:rPr lang="en-US" dirty="0"/>
              <a:t>The initial PDB pass through a python script to extract the Backbone.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286088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6" y="615712"/>
            <a:ext cx="8508207" cy="4444205"/>
          </a:xfrm>
        </p:spPr>
        <p:txBody>
          <a:bodyPr/>
          <a:lstStyle/>
          <a:p>
            <a:pPr marL="114300" indent="0" algn="l"/>
            <a:r>
              <a:rPr lang="en-US" dirty="0"/>
              <a:t>4) Data Loader: </a:t>
            </a:r>
          </a:p>
          <a:p>
            <a:pPr marL="114300" indent="0" algn="l"/>
            <a:endParaRPr lang="en-US" dirty="0"/>
          </a:p>
          <a:p>
            <a:pPr marL="400050" indent="-285750" algn="l">
              <a:buFont typeface="Arial" panose="020B0604020202020204" pitchFamily="34" charset="0"/>
              <a:buChar char="•"/>
            </a:pPr>
            <a:r>
              <a:rPr lang="en-US" dirty="0"/>
              <a:t>The data was loaded in Batches where each batch size is 4 conformations.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The normalization wasn’t the best choice.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pic>
        <p:nvPicPr>
          <p:cNvPr id="3" name="Picture 2" descr="A graph of a graph with colored dots">
            <a:extLst>
              <a:ext uri="{FF2B5EF4-FFF2-40B4-BE49-F238E27FC236}">
                <a16:creationId xmlns:a16="http://schemas.microsoft.com/office/drawing/2014/main" id="{1FBBB71C-6B91-FB4B-4062-BCF160507308}"/>
              </a:ext>
            </a:extLst>
          </p:cNvPr>
          <p:cNvPicPr>
            <a:picLocks noChangeAspect="1"/>
          </p:cNvPicPr>
          <p:nvPr/>
        </p:nvPicPr>
        <p:blipFill>
          <a:blip r:embed="rId2"/>
          <a:stretch>
            <a:fillRect/>
          </a:stretch>
        </p:blipFill>
        <p:spPr>
          <a:xfrm>
            <a:off x="5443537" y="1657765"/>
            <a:ext cx="3463594" cy="2878932"/>
          </a:xfrm>
          <a:prstGeom prst="rect">
            <a:avLst/>
          </a:prstGeom>
        </p:spPr>
      </p:pic>
      <p:sp>
        <p:nvSpPr>
          <p:cNvPr id="6" name="TextBox 5">
            <a:extLst>
              <a:ext uri="{FF2B5EF4-FFF2-40B4-BE49-F238E27FC236}">
                <a16:creationId xmlns:a16="http://schemas.microsoft.com/office/drawing/2014/main" id="{55C26D8B-E2BC-83D7-D53C-C6519AB48E1F}"/>
              </a:ext>
            </a:extLst>
          </p:cNvPr>
          <p:cNvSpPr txBox="1"/>
          <p:nvPr/>
        </p:nvSpPr>
        <p:spPr>
          <a:xfrm>
            <a:off x="5879305" y="4620280"/>
            <a:ext cx="2700337" cy="523220"/>
          </a:xfrm>
          <a:prstGeom prst="rect">
            <a:avLst/>
          </a:prstGeom>
          <a:noFill/>
        </p:spPr>
        <p:txBody>
          <a:bodyPr wrap="square">
            <a:spAutoFit/>
          </a:bodyPr>
          <a:lstStyle/>
          <a:p>
            <a:pPr marL="114300" indent="0" algn="l"/>
            <a:r>
              <a:rPr lang="en-US" dirty="0"/>
              <a:t>One Conformation for 2QKE</a:t>
            </a:r>
          </a:p>
          <a:p>
            <a:pPr marL="114300" indent="0" algn="l"/>
            <a:r>
              <a:rPr lang="en-US" dirty="0"/>
              <a:t>    </a:t>
            </a:r>
          </a:p>
        </p:txBody>
      </p:sp>
    </p:spTree>
    <p:extLst>
      <p:ext uri="{BB962C8B-B14F-4D97-AF65-F5344CB8AC3E}">
        <p14:creationId xmlns:p14="http://schemas.microsoft.com/office/powerpoint/2010/main" val="324523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4" y="857250"/>
            <a:ext cx="8508207" cy="3636169"/>
          </a:xfrm>
        </p:spPr>
        <p:txBody>
          <a:bodyPr/>
          <a:lstStyle/>
          <a:p>
            <a:pPr marL="114300" indent="0" algn="l"/>
            <a:r>
              <a:rPr lang="en-US" dirty="0"/>
              <a:t>5) Alignment Using Kabsch Torch:</a:t>
            </a:r>
          </a:p>
          <a:p>
            <a:pPr marL="114300" indent="0" algn="l"/>
            <a:endParaRPr lang="en-US" dirty="0"/>
          </a:p>
          <a:p>
            <a:pPr marL="400050" indent="-285750" algn="l">
              <a:buFont typeface="Arial" panose="020B0604020202020204" pitchFamily="34" charset="0"/>
              <a:buChar char="•"/>
            </a:pPr>
            <a:r>
              <a:rPr lang="en-US" dirty="0"/>
              <a:t>The input and reconstruct may be the same structure but with different rotations. </a:t>
            </a:r>
          </a:p>
          <a:p>
            <a:pPr marL="114300" indent="0" algn="l"/>
            <a:endParaRPr lang="en-US" dirty="0"/>
          </a:p>
          <a:p>
            <a:pPr marL="114300" indent="0" algn="l"/>
            <a:endParaRPr lang="en-US" dirty="0"/>
          </a:p>
          <a:p>
            <a:pPr marL="400050" indent="-285750" algn="l">
              <a:buFont typeface="Arial" panose="020B0604020202020204" pitchFamily="34" charset="0"/>
              <a:buChar char="•"/>
            </a:pPr>
            <a:r>
              <a:rPr lang="en-US" dirty="0"/>
              <a:t>Used to align the input and reconstructed output together to find the optimal rotation.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This process helps to minimize the error between the input and output.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114300" indent="0" algn="l"/>
            <a:r>
              <a:rPr lang="en-US" dirty="0"/>
              <a:t>6) Batch Kabsch torch: </a:t>
            </a:r>
          </a:p>
          <a:p>
            <a:pPr marL="114300" indent="0" algn="l"/>
            <a:endParaRPr lang="en-US" dirty="0"/>
          </a:p>
          <a:p>
            <a:pPr marL="400050" indent="-285750" algn="l">
              <a:buFont typeface="Arial" panose="020B0604020202020204" pitchFamily="34" charset="0"/>
              <a:buChar char="•"/>
            </a:pPr>
            <a:r>
              <a:rPr lang="en-US" dirty="0"/>
              <a:t>Takes the input and reconstructed output in batches so it can perform the aligning.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172450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42"/>
          <p:cNvSpPr txBox="1">
            <a:spLocks noGrp="1"/>
          </p:cNvSpPr>
          <p:nvPr>
            <p:ph type="title"/>
          </p:nvPr>
        </p:nvSpPr>
        <p:spPr>
          <a:xfrm>
            <a:off x="720000" y="229412"/>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eko Light" panose="020B0604020202020204" charset="0"/>
                <a:cs typeface="Teko Light" panose="020B0604020202020204" charset="0"/>
              </a:rPr>
              <a:t>Our team </a:t>
            </a:r>
            <a:r>
              <a:rPr lang="en" dirty="0">
                <a:solidFill>
                  <a:schemeClr val="accent6"/>
                </a:solidFill>
                <a:latin typeface="Teko Light" panose="020B0604020202020204" charset="0"/>
                <a:cs typeface="Teko Light" panose="020B0604020202020204" charset="0"/>
              </a:rPr>
              <a:t>members</a:t>
            </a:r>
            <a:endParaRPr dirty="0">
              <a:solidFill>
                <a:schemeClr val="accent6"/>
              </a:solidFill>
              <a:latin typeface="Teko Light" panose="020B0604020202020204" charset="0"/>
              <a:cs typeface="Teko Light" panose="020B0604020202020204" charset="0"/>
            </a:endParaRPr>
          </a:p>
        </p:txBody>
      </p:sp>
      <p:pic>
        <p:nvPicPr>
          <p:cNvPr id="3" name="Picture 2">
            <a:extLst>
              <a:ext uri="{FF2B5EF4-FFF2-40B4-BE49-F238E27FC236}">
                <a16:creationId xmlns:a16="http://schemas.microsoft.com/office/drawing/2014/main" id="{064CBEC8-FFC0-463F-A24B-90068104E9C5}"/>
              </a:ext>
            </a:extLst>
          </p:cNvPr>
          <p:cNvPicPr>
            <a:picLocks noChangeAspect="1"/>
          </p:cNvPicPr>
          <p:nvPr/>
        </p:nvPicPr>
        <p:blipFill>
          <a:blip r:embed="rId3"/>
          <a:stretch>
            <a:fillRect/>
          </a:stretch>
        </p:blipFill>
        <p:spPr>
          <a:xfrm>
            <a:off x="1902616" y="1425576"/>
            <a:ext cx="1656144" cy="2728013"/>
          </a:xfrm>
          <a:prstGeom prst="rect">
            <a:avLst/>
          </a:prstGeom>
        </p:spPr>
      </p:pic>
      <p:pic>
        <p:nvPicPr>
          <p:cNvPr id="7" name="Picture 6">
            <a:extLst>
              <a:ext uri="{FF2B5EF4-FFF2-40B4-BE49-F238E27FC236}">
                <a16:creationId xmlns:a16="http://schemas.microsoft.com/office/drawing/2014/main" id="{53DA1EB8-3ED0-4608-B703-E1CC16410713}"/>
              </a:ext>
            </a:extLst>
          </p:cNvPr>
          <p:cNvPicPr>
            <a:picLocks noChangeAspect="1"/>
          </p:cNvPicPr>
          <p:nvPr/>
        </p:nvPicPr>
        <p:blipFill>
          <a:blip r:embed="rId4"/>
          <a:stretch>
            <a:fillRect/>
          </a:stretch>
        </p:blipFill>
        <p:spPr>
          <a:xfrm>
            <a:off x="5615564" y="1425575"/>
            <a:ext cx="1534507" cy="2728012"/>
          </a:xfrm>
          <a:prstGeom prst="rect">
            <a:avLst/>
          </a:prstGeom>
        </p:spPr>
      </p:pic>
      <p:pic>
        <p:nvPicPr>
          <p:cNvPr id="11" name="Picture 10">
            <a:extLst>
              <a:ext uri="{FF2B5EF4-FFF2-40B4-BE49-F238E27FC236}">
                <a16:creationId xmlns:a16="http://schemas.microsoft.com/office/drawing/2014/main" id="{C50627E4-EDD5-4600-B1A3-601883B90E99}"/>
              </a:ext>
            </a:extLst>
          </p:cNvPr>
          <p:cNvPicPr>
            <a:picLocks noChangeAspect="1"/>
          </p:cNvPicPr>
          <p:nvPr/>
        </p:nvPicPr>
        <p:blipFill>
          <a:blip r:embed="rId5"/>
          <a:stretch>
            <a:fillRect/>
          </a:stretch>
        </p:blipFill>
        <p:spPr>
          <a:xfrm>
            <a:off x="7252863" y="1425575"/>
            <a:ext cx="1712933" cy="2727955"/>
          </a:xfrm>
          <a:prstGeom prst="rect">
            <a:avLst/>
          </a:prstGeom>
        </p:spPr>
      </p:pic>
      <p:sp>
        <p:nvSpPr>
          <p:cNvPr id="20" name="Google Shape;1286;p33">
            <a:extLst>
              <a:ext uri="{FF2B5EF4-FFF2-40B4-BE49-F238E27FC236}">
                <a16:creationId xmlns:a16="http://schemas.microsoft.com/office/drawing/2014/main" id="{7B115592-8E9B-4826-885E-E9E06A96616B}"/>
              </a:ext>
            </a:extLst>
          </p:cNvPr>
          <p:cNvSpPr txBox="1">
            <a:spLocks/>
          </p:cNvSpPr>
          <p:nvPr/>
        </p:nvSpPr>
        <p:spPr>
          <a:xfrm>
            <a:off x="131692" y="4101607"/>
            <a:ext cx="1881267"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accent4"/>
              </a:buClr>
              <a:buSzPts val="800"/>
              <a:buFont typeface="Open Sans"/>
              <a:buChar char="●"/>
              <a:defRPr sz="15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2pPr>
            <a:lvl3pPr marL="1371600" marR="0" lvl="2"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3pPr>
            <a:lvl4pPr marL="1828800" marR="0" lvl="3"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4pPr>
            <a:lvl5pPr marL="2286000" marR="0" lvl="4"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5pPr>
            <a:lvl6pPr marL="2743200" marR="0" lvl="5"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6pPr>
            <a:lvl7pPr marL="3200400" marR="0" lvl="6"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7pPr>
            <a:lvl8pPr marL="3657600" marR="0" lvl="7"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8pPr>
            <a:lvl9pPr marL="4114800" marR="0" lvl="8" indent="-323850" algn="ctr" rtl="0">
              <a:lnSpc>
                <a:spcPct val="100000"/>
              </a:lnSpc>
              <a:spcBef>
                <a:spcPts val="1600"/>
              </a:spcBef>
              <a:spcAft>
                <a:spcPts val="1600"/>
              </a:spcAft>
              <a:buClr>
                <a:srgbClr val="999999"/>
              </a:buClr>
              <a:buSzPts val="600"/>
              <a:buFont typeface="Open Sans"/>
              <a:buChar char="■"/>
              <a:defRPr sz="1500" b="0" i="0" u="none" strike="noStrike" cap="none">
                <a:solidFill>
                  <a:schemeClr val="dk1"/>
                </a:solidFill>
                <a:latin typeface="Red Hat Text"/>
                <a:ea typeface="Red Hat Text"/>
                <a:cs typeface="Red Hat Text"/>
                <a:sym typeface="Red Hat Text"/>
              </a:defRPr>
            </a:lvl9pPr>
          </a:lstStyle>
          <a:p>
            <a:pPr marL="0" indent="0" algn="ctr">
              <a:buFont typeface="Open Sans"/>
              <a:buNone/>
            </a:pPr>
            <a:r>
              <a:rPr lang="en-GB" sz="2000" dirty="0"/>
              <a:t>Esraa Abdallah</a:t>
            </a:r>
          </a:p>
        </p:txBody>
      </p:sp>
      <p:sp>
        <p:nvSpPr>
          <p:cNvPr id="21" name="Google Shape;1286;p33">
            <a:extLst>
              <a:ext uri="{FF2B5EF4-FFF2-40B4-BE49-F238E27FC236}">
                <a16:creationId xmlns:a16="http://schemas.microsoft.com/office/drawing/2014/main" id="{ECD837B8-604A-4063-A6ED-971030C164D8}"/>
              </a:ext>
            </a:extLst>
          </p:cNvPr>
          <p:cNvSpPr txBox="1">
            <a:spLocks/>
          </p:cNvSpPr>
          <p:nvPr/>
        </p:nvSpPr>
        <p:spPr>
          <a:xfrm>
            <a:off x="1964284" y="4101607"/>
            <a:ext cx="1838578"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accent4"/>
              </a:buClr>
              <a:buSzPts val="800"/>
              <a:buFont typeface="Open Sans"/>
              <a:buChar char="●"/>
              <a:defRPr sz="15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2pPr>
            <a:lvl3pPr marL="1371600" marR="0" lvl="2"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3pPr>
            <a:lvl4pPr marL="1828800" marR="0" lvl="3"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4pPr>
            <a:lvl5pPr marL="2286000" marR="0" lvl="4"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5pPr>
            <a:lvl6pPr marL="2743200" marR="0" lvl="5"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6pPr>
            <a:lvl7pPr marL="3200400" marR="0" lvl="6"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7pPr>
            <a:lvl8pPr marL="3657600" marR="0" lvl="7"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8pPr>
            <a:lvl9pPr marL="4114800" marR="0" lvl="8" indent="-323850" algn="ctr" rtl="0">
              <a:lnSpc>
                <a:spcPct val="100000"/>
              </a:lnSpc>
              <a:spcBef>
                <a:spcPts val="1600"/>
              </a:spcBef>
              <a:spcAft>
                <a:spcPts val="1600"/>
              </a:spcAft>
              <a:buClr>
                <a:srgbClr val="999999"/>
              </a:buClr>
              <a:buSzPts val="600"/>
              <a:buFont typeface="Open Sans"/>
              <a:buChar char="■"/>
              <a:defRPr sz="1500" b="0" i="0" u="none" strike="noStrike" cap="none">
                <a:solidFill>
                  <a:schemeClr val="dk1"/>
                </a:solidFill>
                <a:latin typeface="Red Hat Text"/>
                <a:ea typeface="Red Hat Text"/>
                <a:cs typeface="Red Hat Text"/>
                <a:sym typeface="Red Hat Text"/>
              </a:defRPr>
            </a:lvl9pPr>
          </a:lstStyle>
          <a:p>
            <a:pPr marL="0" indent="0" algn="ctr">
              <a:buFont typeface="Open Sans"/>
              <a:buNone/>
            </a:pPr>
            <a:r>
              <a:rPr lang="ar-EG" sz="2000" dirty="0"/>
              <a:t> </a:t>
            </a:r>
            <a:r>
              <a:rPr lang="en-GB" sz="2000" dirty="0"/>
              <a:t>Maram Reda</a:t>
            </a:r>
            <a:r>
              <a:rPr lang="ar-EG" sz="2000" dirty="0"/>
              <a:t>    </a:t>
            </a:r>
            <a:endParaRPr lang="en-GB" sz="2000" dirty="0"/>
          </a:p>
        </p:txBody>
      </p:sp>
      <p:sp>
        <p:nvSpPr>
          <p:cNvPr id="22" name="Google Shape;1286;p33">
            <a:extLst>
              <a:ext uri="{FF2B5EF4-FFF2-40B4-BE49-F238E27FC236}">
                <a16:creationId xmlns:a16="http://schemas.microsoft.com/office/drawing/2014/main" id="{3B06223B-7F73-478D-BBBA-6FBAA7797BA6}"/>
              </a:ext>
            </a:extLst>
          </p:cNvPr>
          <p:cNvSpPr txBox="1">
            <a:spLocks/>
          </p:cNvSpPr>
          <p:nvPr/>
        </p:nvSpPr>
        <p:spPr>
          <a:xfrm>
            <a:off x="3549279" y="4101607"/>
            <a:ext cx="1938028"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accent4"/>
              </a:buClr>
              <a:buSzPts val="800"/>
              <a:buFont typeface="Open Sans"/>
              <a:buChar char="●"/>
              <a:defRPr sz="15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2pPr>
            <a:lvl3pPr marL="1371600" marR="0" lvl="2"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3pPr>
            <a:lvl4pPr marL="1828800" marR="0" lvl="3"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4pPr>
            <a:lvl5pPr marL="2286000" marR="0" lvl="4"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5pPr>
            <a:lvl6pPr marL="2743200" marR="0" lvl="5"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6pPr>
            <a:lvl7pPr marL="3200400" marR="0" lvl="6"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7pPr>
            <a:lvl8pPr marL="3657600" marR="0" lvl="7"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8pPr>
            <a:lvl9pPr marL="4114800" marR="0" lvl="8" indent="-323850" algn="ctr" rtl="0">
              <a:lnSpc>
                <a:spcPct val="100000"/>
              </a:lnSpc>
              <a:spcBef>
                <a:spcPts val="1600"/>
              </a:spcBef>
              <a:spcAft>
                <a:spcPts val="1600"/>
              </a:spcAft>
              <a:buClr>
                <a:srgbClr val="999999"/>
              </a:buClr>
              <a:buSzPts val="600"/>
              <a:buFont typeface="Open Sans"/>
              <a:buChar char="■"/>
              <a:defRPr sz="1500" b="0" i="0" u="none" strike="noStrike" cap="none">
                <a:solidFill>
                  <a:schemeClr val="dk1"/>
                </a:solidFill>
                <a:latin typeface="Red Hat Text"/>
                <a:ea typeface="Red Hat Text"/>
                <a:cs typeface="Red Hat Text"/>
                <a:sym typeface="Red Hat Text"/>
              </a:defRPr>
            </a:lvl9pPr>
          </a:lstStyle>
          <a:p>
            <a:pPr marL="0" indent="0" algn="ctr">
              <a:buFont typeface="Open Sans"/>
              <a:buNone/>
            </a:pPr>
            <a:r>
              <a:rPr lang="en-GB" sz="2000" dirty="0"/>
              <a:t>Elzahraa Saeed</a:t>
            </a:r>
          </a:p>
        </p:txBody>
      </p:sp>
      <p:sp>
        <p:nvSpPr>
          <p:cNvPr id="23" name="Google Shape;1286;p33">
            <a:extLst>
              <a:ext uri="{FF2B5EF4-FFF2-40B4-BE49-F238E27FC236}">
                <a16:creationId xmlns:a16="http://schemas.microsoft.com/office/drawing/2014/main" id="{44056B59-1DA4-4503-9E20-E8EB8026FC65}"/>
              </a:ext>
            </a:extLst>
          </p:cNvPr>
          <p:cNvSpPr txBox="1">
            <a:spLocks/>
          </p:cNvSpPr>
          <p:nvPr/>
        </p:nvSpPr>
        <p:spPr>
          <a:xfrm>
            <a:off x="5731409" y="4087691"/>
            <a:ext cx="1360596"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accent4"/>
              </a:buClr>
              <a:buSzPts val="800"/>
              <a:buFont typeface="Open Sans"/>
              <a:buChar char="●"/>
              <a:defRPr sz="15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2pPr>
            <a:lvl3pPr marL="1371600" marR="0" lvl="2"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3pPr>
            <a:lvl4pPr marL="1828800" marR="0" lvl="3"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4pPr>
            <a:lvl5pPr marL="2286000" marR="0" lvl="4"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5pPr>
            <a:lvl6pPr marL="2743200" marR="0" lvl="5"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6pPr>
            <a:lvl7pPr marL="3200400" marR="0" lvl="6"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7pPr>
            <a:lvl8pPr marL="3657600" marR="0" lvl="7"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8pPr>
            <a:lvl9pPr marL="4114800" marR="0" lvl="8" indent="-323850" algn="ctr" rtl="0">
              <a:lnSpc>
                <a:spcPct val="100000"/>
              </a:lnSpc>
              <a:spcBef>
                <a:spcPts val="1600"/>
              </a:spcBef>
              <a:spcAft>
                <a:spcPts val="1600"/>
              </a:spcAft>
              <a:buClr>
                <a:srgbClr val="999999"/>
              </a:buClr>
              <a:buSzPts val="600"/>
              <a:buFont typeface="Open Sans"/>
              <a:buChar char="■"/>
              <a:defRPr sz="1500" b="0" i="0" u="none" strike="noStrike" cap="none">
                <a:solidFill>
                  <a:schemeClr val="dk1"/>
                </a:solidFill>
                <a:latin typeface="Red Hat Text"/>
                <a:ea typeface="Red Hat Text"/>
                <a:cs typeface="Red Hat Text"/>
                <a:sym typeface="Red Hat Text"/>
              </a:defRPr>
            </a:lvl9pPr>
          </a:lstStyle>
          <a:p>
            <a:pPr marL="0" indent="0">
              <a:buFont typeface="Open Sans"/>
              <a:buNone/>
            </a:pPr>
            <a:r>
              <a:rPr lang="en-GB" sz="2000" dirty="0"/>
              <a:t>Rana Rizk</a:t>
            </a:r>
          </a:p>
        </p:txBody>
      </p:sp>
      <p:sp>
        <p:nvSpPr>
          <p:cNvPr id="26" name="Google Shape;1286;p33">
            <a:extLst>
              <a:ext uri="{FF2B5EF4-FFF2-40B4-BE49-F238E27FC236}">
                <a16:creationId xmlns:a16="http://schemas.microsoft.com/office/drawing/2014/main" id="{EE7B38ED-11AF-44B1-AB8F-743BE6A88525}"/>
              </a:ext>
            </a:extLst>
          </p:cNvPr>
          <p:cNvSpPr txBox="1">
            <a:spLocks/>
          </p:cNvSpPr>
          <p:nvPr/>
        </p:nvSpPr>
        <p:spPr>
          <a:xfrm>
            <a:off x="6925000" y="4086040"/>
            <a:ext cx="2449802"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accent4"/>
              </a:buClr>
              <a:buSzPts val="800"/>
              <a:buFont typeface="Open Sans"/>
              <a:buChar char="●"/>
              <a:defRPr sz="1500" b="0" i="0" u="none" strike="noStrike" cap="none">
                <a:solidFill>
                  <a:schemeClr val="dk1"/>
                </a:solidFill>
                <a:latin typeface="Red Hat Text"/>
                <a:ea typeface="Red Hat Text"/>
                <a:cs typeface="Red Hat Text"/>
                <a:sym typeface="Red Hat Text"/>
              </a:defRPr>
            </a:lvl1pPr>
            <a:lvl2pPr marL="914400" marR="0" lvl="1" indent="-323850" algn="ctr" rtl="0">
              <a:lnSpc>
                <a:spcPct val="100000"/>
              </a:lnSpc>
              <a:spcBef>
                <a:spcPts val="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2pPr>
            <a:lvl3pPr marL="1371600" marR="0" lvl="2"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3pPr>
            <a:lvl4pPr marL="1828800" marR="0" lvl="3" indent="-323850" algn="ctr" rtl="0">
              <a:lnSpc>
                <a:spcPct val="100000"/>
              </a:lnSpc>
              <a:spcBef>
                <a:spcPts val="1600"/>
              </a:spcBef>
              <a:spcAft>
                <a:spcPts val="0"/>
              </a:spcAft>
              <a:buClr>
                <a:srgbClr val="999999"/>
              </a:buClr>
              <a:buSzPts val="800"/>
              <a:buFont typeface="Open Sans"/>
              <a:buChar char="●"/>
              <a:defRPr sz="1500" b="0" i="0" u="none" strike="noStrike" cap="none">
                <a:solidFill>
                  <a:schemeClr val="dk1"/>
                </a:solidFill>
                <a:latin typeface="Red Hat Text"/>
                <a:ea typeface="Red Hat Text"/>
                <a:cs typeface="Red Hat Text"/>
                <a:sym typeface="Red Hat Text"/>
              </a:defRPr>
            </a:lvl4pPr>
            <a:lvl5pPr marL="2286000" marR="0" lvl="4"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5pPr>
            <a:lvl6pPr marL="2743200" marR="0" lvl="5" indent="-323850" algn="ctr" rtl="0">
              <a:lnSpc>
                <a:spcPct val="100000"/>
              </a:lnSpc>
              <a:spcBef>
                <a:spcPts val="1600"/>
              </a:spcBef>
              <a:spcAft>
                <a:spcPts val="0"/>
              </a:spcAft>
              <a:buClr>
                <a:srgbClr val="999999"/>
              </a:buClr>
              <a:buSzPts val="1200"/>
              <a:buFont typeface="Open Sans"/>
              <a:buChar char="■"/>
              <a:defRPr sz="1500" b="0" i="0" u="none" strike="noStrike" cap="none">
                <a:solidFill>
                  <a:schemeClr val="dk1"/>
                </a:solidFill>
                <a:latin typeface="Red Hat Text"/>
                <a:ea typeface="Red Hat Text"/>
                <a:cs typeface="Red Hat Text"/>
                <a:sym typeface="Red Hat Text"/>
              </a:defRPr>
            </a:lvl6pPr>
            <a:lvl7pPr marL="3200400" marR="0" lvl="6"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7pPr>
            <a:lvl8pPr marL="3657600" marR="0" lvl="7" indent="-323850" algn="ctr" rtl="0">
              <a:lnSpc>
                <a:spcPct val="100000"/>
              </a:lnSpc>
              <a:spcBef>
                <a:spcPts val="1600"/>
              </a:spcBef>
              <a:spcAft>
                <a:spcPts val="0"/>
              </a:spcAft>
              <a:buClr>
                <a:srgbClr val="999999"/>
              </a:buClr>
              <a:buSzPts val="700"/>
              <a:buFont typeface="Open Sans"/>
              <a:buChar char="○"/>
              <a:defRPr sz="1500" b="0" i="0" u="none" strike="noStrike" cap="none">
                <a:solidFill>
                  <a:schemeClr val="dk1"/>
                </a:solidFill>
                <a:latin typeface="Red Hat Text"/>
                <a:ea typeface="Red Hat Text"/>
                <a:cs typeface="Red Hat Text"/>
                <a:sym typeface="Red Hat Text"/>
              </a:defRPr>
            </a:lvl8pPr>
            <a:lvl9pPr marL="4114800" marR="0" lvl="8" indent="-323850" algn="ctr" rtl="0">
              <a:lnSpc>
                <a:spcPct val="100000"/>
              </a:lnSpc>
              <a:spcBef>
                <a:spcPts val="1600"/>
              </a:spcBef>
              <a:spcAft>
                <a:spcPts val="1600"/>
              </a:spcAft>
              <a:buClr>
                <a:srgbClr val="999999"/>
              </a:buClr>
              <a:buSzPts val="600"/>
              <a:buFont typeface="Open Sans"/>
              <a:buChar char="■"/>
              <a:defRPr sz="1500" b="0" i="0" u="none" strike="noStrike" cap="none">
                <a:solidFill>
                  <a:schemeClr val="dk1"/>
                </a:solidFill>
                <a:latin typeface="Red Hat Text"/>
                <a:ea typeface="Red Hat Text"/>
                <a:cs typeface="Red Hat Text"/>
                <a:sym typeface="Red Hat Text"/>
              </a:defRPr>
            </a:lvl9pPr>
          </a:lstStyle>
          <a:p>
            <a:pPr marL="0" indent="0" algn="ctr">
              <a:buFont typeface="Open Sans"/>
              <a:buNone/>
            </a:pPr>
            <a:r>
              <a:rPr lang="en-GB" sz="2000" dirty="0"/>
              <a:t>Omar Mohammed</a:t>
            </a:r>
          </a:p>
        </p:txBody>
      </p:sp>
      <p:pic>
        <p:nvPicPr>
          <p:cNvPr id="6" name="Picture 5">
            <a:extLst>
              <a:ext uri="{FF2B5EF4-FFF2-40B4-BE49-F238E27FC236}">
                <a16:creationId xmlns:a16="http://schemas.microsoft.com/office/drawing/2014/main" id="{DD76F3E5-0575-6554-CDE2-19D366457282}"/>
              </a:ext>
            </a:extLst>
          </p:cNvPr>
          <p:cNvPicPr>
            <a:picLocks noChangeAspect="1"/>
          </p:cNvPicPr>
          <p:nvPr/>
        </p:nvPicPr>
        <p:blipFill>
          <a:blip r:embed="rId6"/>
          <a:stretch>
            <a:fillRect/>
          </a:stretch>
        </p:blipFill>
        <p:spPr>
          <a:xfrm>
            <a:off x="3687016" y="1425517"/>
            <a:ext cx="1838578" cy="2728013"/>
          </a:xfrm>
          <a:prstGeom prst="rect">
            <a:avLst/>
          </a:prstGeom>
        </p:spPr>
      </p:pic>
      <p:pic>
        <p:nvPicPr>
          <p:cNvPr id="4" name="Picture 3" descr="A person wearing a purple scarf&#10;&#10;Description automatically generated">
            <a:extLst>
              <a:ext uri="{FF2B5EF4-FFF2-40B4-BE49-F238E27FC236}">
                <a16:creationId xmlns:a16="http://schemas.microsoft.com/office/drawing/2014/main" id="{FC7D3E3B-486F-4E3C-AA26-C84D883B9296}"/>
              </a:ext>
            </a:extLst>
          </p:cNvPr>
          <p:cNvPicPr>
            <a:picLocks noChangeAspect="1"/>
          </p:cNvPicPr>
          <p:nvPr/>
        </p:nvPicPr>
        <p:blipFill>
          <a:blip r:embed="rId7"/>
          <a:stretch>
            <a:fillRect/>
          </a:stretch>
        </p:blipFill>
        <p:spPr>
          <a:xfrm>
            <a:off x="131692" y="1425517"/>
            <a:ext cx="1680954" cy="27280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2" y="857250"/>
            <a:ext cx="8508207" cy="4202667"/>
          </a:xfrm>
        </p:spPr>
        <p:txBody>
          <a:bodyPr/>
          <a:lstStyle/>
          <a:p>
            <a:pPr marL="114300" indent="0" algn="l"/>
            <a:r>
              <a:rPr lang="en-US" dirty="0"/>
              <a:t>7) Model Architecture: </a:t>
            </a:r>
          </a:p>
          <a:p>
            <a:pPr marL="114300" indent="0" algn="l"/>
            <a:endParaRPr lang="en-US" dirty="0"/>
          </a:p>
          <a:p>
            <a:pPr marL="400050" indent="-285750" algn="l">
              <a:buFont typeface="Arial" panose="020B0604020202020204" pitchFamily="34" charset="0"/>
              <a:buChar char="•"/>
            </a:pPr>
            <a:r>
              <a:rPr lang="en-US" dirty="0"/>
              <a:t>Encoder consists of 4 hidden layers.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Batch Normalization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RELU “ Rectified linear unit” Activation Function.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Latent vector with the dimension 100</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Decoder consists of 4 hidden layers</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Loss Function : Mean square error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252090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17891" y="857250"/>
            <a:ext cx="8508207" cy="3521869"/>
          </a:xfrm>
        </p:spPr>
        <p:txBody>
          <a:bodyPr/>
          <a:lstStyle/>
          <a:p>
            <a:pPr marL="114300" indent="0" algn="l"/>
            <a:r>
              <a:rPr lang="en-US" dirty="0"/>
              <a:t>7) Training: </a:t>
            </a:r>
          </a:p>
          <a:p>
            <a:pPr marL="114300" indent="0" algn="l"/>
            <a:endParaRPr lang="en-US" dirty="0"/>
          </a:p>
          <a:p>
            <a:pPr marL="400050" indent="-285750" algn="l">
              <a:buFont typeface="Arial" panose="020B0604020202020204" pitchFamily="34" charset="0"/>
              <a:buChar char="•"/>
            </a:pPr>
            <a:r>
              <a:rPr lang="en-US" dirty="0"/>
              <a:t>Number of epochs : 450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Learning rate 5e-4  to control the step size of each iteration. </a:t>
            </a:r>
          </a:p>
          <a:p>
            <a:pPr marL="400050" indent="-285750" algn="l">
              <a:buFont typeface="Arial" panose="020B0604020202020204" pitchFamily="34" charset="0"/>
              <a:buChar char="•"/>
            </a:pPr>
            <a:endParaRPr lang="en-US" dirty="0"/>
          </a:p>
          <a:p>
            <a:pPr marL="114300" indent="0" algn="l"/>
            <a:endParaRPr lang="en-US" dirty="0"/>
          </a:p>
          <a:p>
            <a:pPr marL="400050" indent="-285750" algn="l">
              <a:buFont typeface="Arial" panose="020B0604020202020204" pitchFamily="34" charset="0"/>
              <a:buChar char="•"/>
            </a:pPr>
            <a:r>
              <a:rPr lang="en-US" dirty="0"/>
              <a:t>Training returns reconstructed output and input to perform the loss function on them.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After the training, the reconstructed outputs, as well as the inputs are converted into NPY.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1745165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269992" y="1121570"/>
            <a:ext cx="8508207" cy="3443288"/>
          </a:xfrm>
        </p:spPr>
        <p:txBody>
          <a:bodyPr/>
          <a:lstStyle/>
          <a:p>
            <a:pPr marL="114300" indent="0" algn="l"/>
            <a:r>
              <a:rPr lang="en-US" dirty="0"/>
              <a:t>8) Bash Scripts:</a:t>
            </a:r>
          </a:p>
          <a:p>
            <a:pPr marL="114300" indent="0" algn="l"/>
            <a:endParaRPr lang="en-US" dirty="0"/>
          </a:p>
          <a:p>
            <a:pPr marL="400050" indent="-285750" algn="l">
              <a:buFont typeface="Arial" panose="020B0604020202020204" pitchFamily="34" charset="0"/>
              <a:buChar char="•"/>
            </a:pPr>
            <a:r>
              <a:rPr lang="en-US" dirty="0"/>
              <a:t>Iterate over the NPY files to convert them into PDB: Both NPY input and outputs.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Arial" panose="020B0604020202020204" pitchFamily="34" charset="0"/>
              </a:rPr>
              <a:t>iterate over the input and reconstruct structures pairs to calculate the RMSD</a:t>
            </a:r>
            <a:r>
              <a:rPr lang="en-US" dirty="0">
                <a:latin typeface="Calibri" panose="020F0502020204030204" pitchFamily="34" charset="0"/>
                <a:ea typeface="Calibri" panose="020F0502020204030204" pitchFamily="34" charset="0"/>
                <a:cs typeface="Arial" panose="020B0604020202020204" pitchFamily="34" charset="0"/>
              </a:rPr>
              <a:t>. </a:t>
            </a:r>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 </a:t>
            </a:r>
            <a:r>
              <a:rPr lang="en-US" kern="100" dirty="0">
                <a:effectLst/>
                <a:latin typeface="Calibri" panose="020F0502020204030204" pitchFamily="34" charset="0"/>
                <a:ea typeface="Calibri" panose="020F0502020204030204" pitchFamily="34" charset="0"/>
                <a:cs typeface="Arial" panose="020B0604020202020204" pitchFamily="34" charset="0"/>
              </a:rPr>
              <a:t>iterate over all the inputs conformations and to calculate the RMSD between the 2 structures, generate a TSV file for each and concatenate it. </a:t>
            </a:r>
          </a:p>
          <a:p>
            <a:pPr marL="114300" indent="0" algn="l"/>
            <a:endParaRPr lang="en-US" kern="100" dirty="0">
              <a:latin typeface="Calibri" panose="020F0502020204030204" pitchFamily="34" charset="0"/>
              <a:ea typeface="Calibri" panose="020F0502020204030204" pitchFamily="34" charset="0"/>
              <a:cs typeface="Arial" panose="020B0604020202020204" pitchFamily="34" charset="0"/>
            </a:endParaRPr>
          </a:p>
          <a:p>
            <a:pPr marL="400050" indent="-285750" algn="l">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iterate over all the outputs conformations and to calculate the RMSD between the 2 structures, generate a TSV file for each and concatenate it. </a:t>
            </a:r>
          </a:p>
          <a:p>
            <a:pPr marL="400050" indent="-285750" algn="l">
              <a:buFont typeface="Arial" panose="020B0604020202020204" pitchFamily="34" charset="0"/>
              <a:buChar char="•"/>
            </a:pPr>
            <a:endParaRPr lang="en-US" dirty="0"/>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298948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562885" y="1121570"/>
            <a:ext cx="8508207" cy="3443288"/>
          </a:xfrm>
        </p:spPr>
        <p:txBody>
          <a:bodyPr/>
          <a:lstStyle/>
          <a:p>
            <a:pPr marL="114300" indent="0" algn="l"/>
            <a:r>
              <a:rPr lang="en-US" dirty="0"/>
              <a:t>9 ) Sampling: </a:t>
            </a:r>
          </a:p>
          <a:p>
            <a:pPr marL="114300" indent="0" algn="l"/>
            <a:endParaRPr lang="en-US" dirty="0"/>
          </a:p>
          <a:p>
            <a:pPr marL="400050" indent="-285750" algn="l">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Arial" panose="020B0604020202020204" pitchFamily="34" charset="0"/>
              </a:rPr>
              <a:t>sampling interpolation function to sample from the latent space. </a:t>
            </a:r>
          </a:p>
          <a:p>
            <a:pPr marL="400050" indent="-285750" algn="l">
              <a:buFont typeface="Arial" panose="020B0604020202020204" pitchFamily="34" charset="0"/>
              <a:buChar char="•"/>
            </a:pPr>
            <a:endParaRPr lang="en-US"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endParaRPr lang="en-US"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Arial" panose="020B0604020202020204" pitchFamily="34" charset="0"/>
              </a:rPr>
              <a:t>linear interpolation to generate new samples between two conformations after encoding them into the latent vectors</a:t>
            </a:r>
            <a:r>
              <a:rPr lang="en-US" dirty="0">
                <a:latin typeface="Calibri" panose="020F0502020204030204" pitchFamily="34" charset="0"/>
                <a:ea typeface="Calibri" panose="020F0502020204030204" pitchFamily="34" charset="0"/>
                <a:cs typeface="Arial" panose="020B0604020202020204" pitchFamily="34" charset="0"/>
              </a:rPr>
              <a:t>. </a:t>
            </a:r>
          </a:p>
          <a:p>
            <a:pPr marL="400050" indent="-285750" algn="l">
              <a:buFont typeface="Arial" panose="020B0604020202020204" pitchFamily="34" charset="0"/>
              <a:buChar char="•"/>
            </a:pPr>
            <a:endParaRPr lang="en-US"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endParaRPr lang="en-US" dirty="0"/>
          </a:p>
          <a:p>
            <a:pPr marL="114300" indent="0" algn="l"/>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Then decode the output vectors to generate those new conformations. </a:t>
            </a: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
        <p:nvSpPr>
          <p:cNvPr id="2" name="Rectangle 2">
            <a:extLst>
              <a:ext uri="{FF2B5EF4-FFF2-40B4-BE49-F238E27FC236}">
                <a16:creationId xmlns:a16="http://schemas.microsoft.com/office/drawing/2014/main" id="{4B424A3C-C3C0-E31D-DF8B-DDB2F4199BD4}"/>
              </a:ext>
            </a:extLst>
          </p:cNvPr>
          <p:cNvSpPr>
            <a:spLocks noChangeArrowheads="1"/>
          </p:cNvSpPr>
          <p:nvPr/>
        </p:nvSpPr>
        <p:spPr bwMode="auto">
          <a:xfrm>
            <a:off x="907256" y="2908518"/>
            <a:ext cx="19216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Using the equation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72A2B4AE-1028-A27F-0480-24FC39776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94" y="3378993"/>
            <a:ext cx="5943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8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562885" y="1121570"/>
            <a:ext cx="8508207" cy="3443288"/>
          </a:xfrm>
        </p:spPr>
        <p:txBody>
          <a:bodyPr/>
          <a:lstStyle/>
          <a:p>
            <a:pPr algn="l">
              <a:buAutoNum type="arabicParenR" startAt="10"/>
            </a:pPr>
            <a:r>
              <a:rPr lang="en-US" dirty="0"/>
              <a:t>Validation : </a:t>
            </a:r>
          </a:p>
          <a:p>
            <a:pPr marL="114300" indent="0" algn="l"/>
            <a:r>
              <a:rPr lang="en-US" dirty="0"/>
              <a:t>    </a:t>
            </a:r>
          </a:p>
          <a:p>
            <a:pPr marL="400050" indent="-285750" algn="l">
              <a:buFont typeface="Arial" panose="020B0604020202020204" pitchFamily="34" charset="0"/>
              <a:buChar char="•"/>
            </a:pPr>
            <a:r>
              <a:rPr lang="en-US" dirty="0"/>
              <a:t>  Cross Validation: </a:t>
            </a:r>
          </a:p>
          <a:p>
            <a:pPr marL="114300" indent="0" algn="l"/>
            <a:r>
              <a:rPr lang="en-US" dirty="0">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rPr>
              <a:t>use the bash scripts to iterate over all the input / output pairs to calculate the RMSD for  each pair</a:t>
            </a:r>
            <a:r>
              <a:rPr lang="en-US" dirty="0">
                <a:latin typeface="Calibri" panose="020F0502020204030204" pitchFamily="34" charset="0"/>
                <a:ea typeface="Calibri" panose="020F0502020204030204" pitchFamily="34" charset="0"/>
                <a:cs typeface="Arial" panose="020B0604020202020204" pitchFamily="34" charset="0"/>
              </a:rPr>
              <a:t>. </a:t>
            </a:r>
          </a:p>
          <a:p>
            <a:pPr marL="114300" indent="0" algn="l"/>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 indent="0" algn="l"/>
            <a:r>
              <a:rPr lang="en-US" dirty="0">
                <a:effectLst/>
                <a:latin typeface="Calibri" panose="020F0502020204030204" pitchFamily="34" charset="0"/>
                <a:ea typeface="Calibri" panose="020F0502020204030204" pitchFamily="34" charset="0"/>
                <a:cs typeface="Arial" panose="020B0604020202020204" pitchFamily="34" charset="0"/>
              </a:rPr>
              <a:t>-- plot the histogram for all the pairs</a:t>
            </a:r>
            <a:r>
              <a:rPr lang="en-US" b="1" dirty="0">
                <a:latin typeface="Calibri" panose="020F0502020204030204" pitchFamily="34" charset="0"/>
                <a:ea typeface="Calibri" panose="020F0502020204030204" pitchFamily="34" charset="0"/>
                <a:cs typeface="Arial" panose="020B0604020202020204" pitchFamily="34" charset="0"/>
              </a:rPr>
              <a:t>. </a:t>
            </a:r>
            <a:r>
              <a:rPr lang="en-US" dirty="0"/>
              <a:t>  </a:t>
            </a:r>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r>
              <a:rPr lang="en-US" dirty="0"/>
              <a:t>Diversity: </a:t>
            </a:r>
          </a:p>
          <a:p>
            <a:pPr marL="114300" indent="0" algn="l"/>
            <a:r>
              <a:rPr lang="en-US" dirty="0"/>
              <a:t>-- </a:t>
            </a:r>
            <a:r>
              <a:rPr lang="en-US" dirty="0">
                <a:effectLst/>
                <a:latin typeface="Calibri" panose="020F0502020204030204" pitchFamily="34" charset="0"/>
                <a:ea typeface="Calibri" panose="020F0502020204030204" pitchFamily="34" charset="0"/>
                <a:cs typeface="Arial" panose="020B0604020202020204" pitchFamily="34" charset="0"/>
              </a:rPr>
              <a:t>use the bash scripts to iterate over all the inputs to calculate the RMSD for each pair and plot the histogram for all the pairs. </a:t>
            </a:r>
            <a:endParaRPr lang="en-US" dirty="0"/>
          </a:p>
          <a:p>
            <a:pPr marL="114300" indent="0" algn="l"/>
            <a:endParaRPr lang="en-US" dirty="0"/>
          </a:p>
          <a:p>
            <a:pPr marL="114300" indent="0" algn="l"/>
            <a:r>
              <a:rPr lang="en-US" dirty="0"/>
              <a:t>-- </a:t>
            </a:r>
            <a:r>
              <a:rPr lang="en-US" dirty="0">
                <a:effectLst/>
                <a:latin typeface="Calibri" panose="020F0502020204030204" pitchFamily="34" charset="0"/>
                <a:ea typeface="Calibri" panose="020F0502020204030204" pitchFamily="34" charset="0"/>
                <a:cs typeface="Arial" panose="020B0604020202020204" pitchFamily="34" charset="0"/>
              </a:rPr>
              <a:t>use the bash scripts to iterate over all the outputs to calculate the RMSD for each pair and plot the histogram for all the pairs.  </a:t>
            </a: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1501776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B89DCC7-B439-6783-418A-8EA63588D992}"/>
              </a:ext>
            </a:extLst>
          </p:cNvPr>
          <p:cNvSpPr>
            <a:spLocks noGrp="1"/>
          </p:cNvSpPr>
          <p:nvPr>
            <p:ph type="subTitle" idx="5"/>
          </p:nvPr>
        </p:nvSpPr>
        <p:spPr>
          <a:xfrm flipH="1">
            <a:off x="385761" y="1121569"/>
            <a:ext cx="8685329" cy="3938347"/>
          </a:xfrm>
        </p:spPr>
        <p:txBody>
          <a:bodyPr/>
          <a:lstStyle/>
          <a:p>
            <a:pPr marL="114300" indent="0" algn="l"/>
            <a:r>
              <a:rPr lang="en-US" dirty="0"/>
              <a:t> -- DSSP (</a:t>
            </a:r>
            <a:r>
              <a:rPr lang="en-US" sz="1800" dirty="0">
                <a:effectLst/>
                <a:latin typeface="Calibri" panose="020F0502020204030204" pitchFamily="34" charset="0"/>
                <a:ea typeface="Calibri" panose="020F0502020204030204" pitchFamily="34" charset="0"/>
                <a:cs typeface="Arial" panose="020B0604020202020204" pitchFamily="34" charset="0"/>
              </a:rPr>
              <a:t>Dictionary of secondary structures of proteins): </a:t>
            </a:r>
          </a:p>
          <a:p>
            <a:pPr marL="114300" indent="0" algn="l"/>
            <a:endParaRPr lang="en-US" sz="1800"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r>
              <a:rPr lang="en-US" dirty="0">
                <a:latin typeface="Calibri" panose="020F0502020204030204" pitchFamily="34" charset="0"/>
                <a:cs typeface="Arial" panose="020B0604020202020204" pitchFamily="34" charset="0"/>
              </a:rPr>
              <a:t>Contains information about secondary structure of each residue including its position in </a:t>
            </a:r>
          </a:p>
          <a:p>
            <a:pPr marL="114300" indent="0" algn="l"/>
            <a:r>
              <a:rPr lang="en-US" dirty="0">
                <a:latin typeface="Calibri" panose="020F0502020204030204" pitchFamily="34" charset="0"/>
                <a:cs typeface="Arial" panose="020B0604020202020204" pitchFamily="34" charset="0"/>
              </a:rPr>
              <a:t>      -- protein sequence  </a:t>
            </a:r>
          </a:p>
          <a:p>
            <a:pPr marL="114300" indent="0" algn="l"/>
            <a:r>
              <a:rPr lang="en-US" dirty="0">
                <a:latin typeface="Calibri" panose="020F0502020204030204" pitchFamily="34" charset="0"/>
                <a:cs typeface="Arial" panose="020B0604020202020204" pitchFamily="34" charset="0"/>
              </a:rPr>
              <a:t>      -- </a:t>
            </a:r>
            <a:r>
              <a:rPr lang="en-US" dirty="0">
                <a:effectLst/>
                <a:latin typeface="Calibri" panose="020F0502020204030204" pitchFamily="34" charset="0"/>
                <a:ea typeface="Calibri" panose="020F0502020204030204" pitchFamily="34" charset="0"/>
                <a:cs typeface="Arial" panose="020B0604020202020204" pitchFamily="34" charset="0"/>
              </a:rPr>
              <a:t>amino acid identity</a:t>
            </a:r>
          </a:p>
          <a:p>
            <a:pPr marL="114300" indent="0" algn="l"/>
            <a:r>
              <a:rPr lang="en-US" dirty="0">
                <a:latin typeface="Calibri" panose="020F0502020204030204" pitchFamily="34" charset="0"/>
                <a:cs typeface="Arial" panose="020B0604020202020204" pitchFamily="34" charset="0"/>
              </a:rPr>
              <a:t>      -- </a:t>
            </a:r>
            <a:r>
              <a:rPr lang="en-US" dirty="0">
                <a:effectLst/>
                <a:latin typeface="Calibri" panose="020F0502020204030204" pitchFamily="34" charset="0"/>
                <a:ea typeface="Calibri" panose="020F0502020204030204" pitchFamily="34" charset="0"/>
                <a:cs typeface="Arial" panose="020B0604020202020204" pitchFamily="34" charset="0"/>
              </a:rPr>
              <a:t>secondary structure type such as H for alpha helix, E for beta sheets and c for coils </a:t>
            </a:r>
            <a:endParaRPr lang="en-US"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endParaRPr lang="en-US" dirty="0">
              <a:latin typeface="Calibri" panose="020F0502020204030204" pitchFamily="34" charset="0"/>
              <a:cs typeface="Arial" panose="020B0604020202020204" pitchFamily="34" charset="0"/>
            </a:endParaRPr>
          </a:p>
          <a:p>
            <a:pPr marL="400050" indent="-285750" algn="l">
              <a:buFont typeface="Arial" panose="020B0604020202020204" pitchFamily="34" charset="0"/>
              <a:buChar char="•"/>
            </a:pPr>
            <a:r>
              <a:rPr lang="en-US" dirty="0">
                <a:latin typeface="Calibri" panose="020F0502020204030204" pitchFamily="34" charset="0"/>
                <a:cs typeface="Arial" panose="020B0604020202020204" pitchFamily="34" charset="0"/>
              </a:rPr>
              <a:t>Analysis: </a:t>
            </a:r>
          </a:p>
          <a:p>
            <a:pPr marL="114300" indent="0" algn="l"/>
            <a:r>
              <a:rPr lang="en-US" dirty="0">
                <a:latin typeface="Calibri" panose="020F0502020204030204" pitchFamily="34" charset="0"/>
                <a:cs typeface="Arial" panose="020B0604020202020204" pitchFamily="34" charset="0"/>
              </a:rPr>
              <a:t>  -- Q3: metric to evaluate the accuracy the secondary structure. </a:t>
            </a:r>
          </a:p>
          <a:p>
            <a:pPr marL="114300" indent="0" algn="l"/>
            <a:endParaRPr lang="en-US" dirty="0">
              <a:latin typeface="Calibri" panose="020F0502020204030204" pitchFamily="34" charset="0"/>
              <a:cs typeface="Arial" panose="020B0604020202020204" pitchFamily="34" charset="0"/>
            </a:endParaRPr>
          </a:p>
          <a:p>
            <a:pPr marL="114300" indent="0" algn="l"/>
            <a:r>
              <a:rPr lang="en-US" dirty="0">
                <a:latin typeface="Calibri" panose="020F0502020204030204" pitchFamily="34" charset="0"/>
                <a:cs typeface="Arial" panose="020B0604020202020204" pitchFamily="34" charset="0"/>
              </a:rPr>
              <a:t>  --  </a:t>
            </a:r>
            <a:r>
              <a:rPr lang="en-US" kern="100" dirty="0">
                <a:effectLst/>
                <a:latin typeface="Calibri" panose="020F0502020204030204" pitchFamily="34" charset="0"/>
                <a:ea typeface="Calibri" panose="020F0502020204030204" pitchFamily="34" charset="0"/>
                <a:cs typeface="Arial" panose="020B0604020202020204" pitchFamily="34" charset="0"/>
              </a:rPr>
              <a:t>It measures the proportion of residues in a protein whose predicted secondary structure type matches the true secondary structure type, based on a reference dataset such as a DSSP file.</a:t>
            </a:r>
            <a:r>
              <a:rPr lang="en-US" kern="100" dirty="0">
                <a:solidFill>
                  <a:srgbClr val="050E17"/>
                </a:solidFill>
                <a:effectLst/>
                <a:latin typeface="Segoe UI" panose="020B0502040204020203" pitchFamily="34" charset="0"/>
                <a:ea typeface="Calibri" panose="020F0502020204030204" pitchFamily="34" charset="0"/>
                <a:cs typeface="Arial" panose="020B0604020202020204" pitchFamily="34" charset="0"/>
              </a:rPr>
              <a:t>  </a:t>
            </a:r>
            <a:endParaRPr lang="en-US" dirty="0"/>
          </a:p>
          <a:p>
            <a:pPr marL="400050" indent="-285750" algn="l">
              <a:buFont typeface="Arial" panose="020B0604020202020204" pitchFamily="34" charset="0"/>
              <a:buChar char="•"/>
            </a:pPr>
            <a:endParaRPr lang="en-US" dirty="0"/>
          </a:p>
        </p:txBody>
      </p:sp>
      <p:sp>
        <p:nvSpPr>
          <p:cNvPr id="10" name="Title 9">
            <a:extLst>
              <a:ext uri="{FF2B5EF4-FFF2-40B4-BE49-F238E27FC236}">
                <a16:creationId xmlns:a16="http://schemas.microsoft.com/office/drawing/2014/main" id="{39551C33-A2CF-5C39-F7EA-FCB4D9CFDFBC}"/>
              </a:ext>
            </a:extLst>
          </p:cNvPr>
          <p:cNvSpPr>
            <a:spLocks noGrp="1"/>
          </p:cNvSpPr>
          <p:nvPr>
            <p:ph type="title" idx="8"/>
          </p:nvPr>
        </p:nvSpPr>
        <p:spPr>
          <a:xfrm>
            <a:off x="2320988" y="83583"/>
            <a:ext cx="4302000" cy="630000"/>
          </a:xfrm>
        </p:spPr>
        <p:txBody>
          <a:bodyPr/>
          <a:lstStyle/>
          <a:p>
            <a:r>
              <a:rPr lang="en-US" dirty="0"/>
              <a:t>Methodology: Deep Learning </a:t>
            </a:r>
          </a:p>
        </p:txBody>
      </p:sp>
    </p:spTree>
    <p:extLst>
      <p:ext uri="{BB962C8B-B14F-4D97-AF65-F5344CB8AC3E}">
        <p14:creationId xmlns:p14="http://schemas.microsoft.com/office/powerpoint/2010/main" val="1586140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idx="2"/>
          </p:nvPr>
        </p:nvSpPr>
        <p:spPr>
          <a:xfrm>
            <a:off x="2595072" y="2256159"/>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66" name="Google Shape;166;p32"/>
          <p:cNvSpPr txBox="1">
            <a:spLocks noGrp="1"/>
          </p:cNvSpPr>
          <p:nvPr>
            <p:ph type="ctrTitle"/>
          </p:nvPr>
        </p:nvSpPr>
        <p:spPr>
          <a:xfrm>
            <a:off x="2901324" y="1767507"/>
            <a:ext cx="4535700" cy="90356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Results</a:t>
            </a:r>
            <a:endParaRPr dirty="0"/>
          </a:p>
        </p:txBody>
      </p:sp>
      <p:sp>
        <p:nvSpPr>
          <p:cNvPr id="3" name="Subtitle 2">
            <a:extLst>
              <a:ext uri="{FF2B5EF4-FFF2-40B4-BE49-F238E27FC236}">
                <a16:creationId xmlns:a16="http://schemas.microsoft.com/office/drawing/2014/main" id="{07C59431-E64B-B800-2992-D8E25B0D74D2}"/>
              </a:ext>
            </a:extLst>
          </p:cNvPr>
          <p:cNvSpPr>
            <a:spLocks noGrp="1"/>
          </p:cNvSpPr>
          <p:nvPr>
            <p:ph type="subTitle" idx="1"/>
          </p:nvPr>
        </p:nvSpPr>
        <p:spPr>
          <a:xfrm>
            <a:off x="5621225" y="2671075"/>
            <a:ext cx="2922300" cy="577800"/>
          </a:xfrm>
        </p:spPr>
        <p:txBody>
          <a:bodyPr/>
          <a:lstStyle/>
          <a:p>
            <a:pPr algn="l">
              <a:buFont typeface="Arial" panose="020B0604020202020204" pitchFamily="34" charset="0"/>
              <a:buChar char="•"/>
            </a:pPr>
            <a:r>
              <a:rPr lang="en-US" sz="1600" b="1" dirty="0">
                <a:solidFill>
                  <a:schemeClr val="accent3">
                    <a:lumMod val="75000"/>
                  </a:schemeClr>
                </a:solidFill>
              </a:rPr>
              <a:t>MD Simulation </a:t>
            </a:r>
          </a:p>
          <a:p>
            <a:pPr algn="l">
              <a:buFont typeface="Arial" panose="020B0604020202020204" pitchFamily="34" charset="0"/>
              <a:buChar char="•"/>
            </a:pPr>
            <a:r>
              <a:rPr lang="en-US" sz="1600" b="1" dirty="0">
                <a:solidFill>
                  <a:schemeClr val="accent3">
                    <a:lumMod val="75000"/>
                  </a:schemeClr>
                </a:solidFill>
              </a:rPr>
              <a:t>Autoencoder Model</a:t>
            </a:r>
          </a:p>
        </p:txBody>
      </p:sp>
    </p:spTree>
    <p:extLst>
      <p:ext uri="{BB962C8B-B14F-4D97-AF65-F5344CB8AC3E}">
        <p14:creationId xmlns:p14="http://schemas.microsoft.com/office/powerpoint/2010/main" val="196448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idx="6"/>
          </p:nvPr>
        </p:nvSpPr>
        <p:spPr>
          <a:xfrm>
            <a:off x="2449328" y="138755"/>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MD simulation</a:t>
            </a:r>
            <a:endParaRPr dirty="0"/>
          </a:p>
        </p:txBody>
      </p:sp>
      <p:sp>
        <p:nvSpPr>
          <p:cNvPr id="222" name="Google Shape;222;p34"/>
          <p:cNvSpPr/>
          <p:nvPr/>
        </p:nvSpPr>
        <p:spPr>
          <a:xfrm rot="5990292">
            <a:off x="4897172" y="1811534"/>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rot="-1853308">
            <a:off x="3725252" y="916507"/>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rot="-207137">
            <a:off x="5427721" y="2371943"/>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4028339" y="1530030"/>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5741864" y="511855"/>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txBox="1">
            <a:spLocks noGrp="1"/>
          </p:cNvSpPr>
          <p:nvPr>
            <p:ph type="ctrTitle"/>
          </p:nvPr>
        </p:nvSpPr>
        <p:spPr>
          <a:xfrm flipH="1">
            <a:off x="806605" y="1170115"/>
            <a:ext cx="2012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Trajectories Centring</a:t>
            </a:r>
            <a:endParaRPr dirty="0"/>
          </a:p>
        </p:txBody>
      </p:sp>
      <p:sp>
        <p:nvSpPr>
          <p:cNvPr id="228" name="Google Shape;228;p34"/>
          <p:cNvSpPr txBox="1">
            <a:spLocks noGrp="1"/>
          </p:cNvSpPr>
          <p:nvPr>
            <p:ph type="subTitle" idx="1"/>
          </p:nvPr>
        </p:nvSpPr>
        <p:spPr>
          <a:xfrm flipH="1">
            <a:off x="464660" y="1685245"/>
            <a:ext cx="3246197" cy="87540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GB" sz="1200" dirty="0">
                <a:solidFill>
                  <a:schemeClr val="tx1"/>
                </a:solidFill>
                <a:latin typeface="Arial" panose="020B0604020202020204" pitchFamily="34" charset="0"/>
              </a:rPr>
              <a:t>To take frames every 100ps correctly, we needed to make control over atoms so it won’t go free</a:t>
            </a:r>
          </a:p>
          <a:p>
            <a:pPr marL="285750" indent="-285750" algn="l">
              <a:buFont typeface="Arial" panose="020B0604020202020204" pitchFamily="34" charset="0"/>
              <a:buChar char="•"/>
            </a:pPr>
            <a:r>
              <a:rPr lang="en-GB" sz="1200" dirty="0">
                <a:solidFill>
                  <a:schemeClr val="tx1"/>
                </a:solidFill>
                <a:latin typeface="Arial" panose="020B0604020202020204" pitchFamily="34" charset="0"/>
              </a:rPr>
              <a:t>It is an important step, to take frames for the Deep learning training part</a:t>
            </a:r>
          </a:p>
        </p:txBody>
      </p:sp>
      <p:sp>
        <p:nvSpPr>
          <p:cNvPr id="229" name="Google Shape;229;p34"/>
          <p:cNvSpPr txBox="1">
            <a:spLocks noGrp="1"/>
          </p:cNvSpPr>
          <p:nvPr>
            <p:ph type="ctrTitle" idx="2"/>
          </p:nvPr>
        </p:nvSpPr>
        <p:spPr>
          <a:xfrm flipH="1">
            <a:off x="5816820" y="3018423"/>
            <a:ext cx="2285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Taking frames every 100ps </a:t>
            </a:r>
            <a:endParaRPr dirty="0"/>
          </a:p>
        </p:txBody>
      </p:sp>
      <p:sp>
        <p:nvSpPr>
          <p:cNvPr id="230" name="Google Shape;230;p34"/>
          <p:cNvSpPr txBox="1">
            <a:spLocks noGrp="1"/>
          </p:cNvSpPr>
          <p:nvPr>
            <p:ph type="subTitle" idx="3"/>
          </p:nvPr>
        </p:nvSpPr>
        <p:spPr>
          <a:xfrm flipH="1">
            <a:off x="5406771" y="3496071"/>
            <a:ext cx="3501427" cy="875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200" dirty="0">
                <a:latin typeface="+mj-lt"/>
              </a:rPr>
              <a:t>skipping here is good and without it, this will extract billions of </a:t>
            </a:r>
            <a:r>
              <a:rPr lang="en-GB" sz="1200" dirty="0" err="1">
                <a:latin typeface="+mj-lt"/>
              </a:rPr>
              <a:t>pdbs</a:t>
            </a:r>
            <a:r>
              <a:rPr lang="en-GB" sz="1200" dirty="0">
                <a:latin typeface="+mj-lt"/>
              </a:rPr>
              <a:t> and total simulation will be thousand of </a:t>
            </a:r>
            <a:r>
              <a:rPr lang="en-GB" sz="1200" dirty="0" err="1">
                <a:latin typeface="+mj-lt"/>
              </a:rPr>
              <a:t>ps</a:t>
            </a:r>
            <a:r>
              <a:rPr lang="en-GB" sz="1200" dirty="0">
                <a:latin typeface="+mj-lt"/>
              </a:rPr>
              <a:t> and  skip 100 </a:t>
            </a:r>
            <a:r>
              <a:rPr lang="en-GB" sz="1200" dirty="0" err="1">
                <a:latin typeface="+mj-lt"/>
              </a:rPr>
              <a:t>ps</a:t>
            </a:r>
            <a:r>
              <a:rPr lang="en-GB" sz="1200" dirty="0">
                <a:latin typeface="+mj-lt"/>
              </a:rPr>
              <a:t> it is nothing </a:t>
            </a:r>
          </a:p>
          <a:p>
            <a:pPr marL="0" lvl="0" indent="0" algn="l" rtl="0">
              <a:spcBef>
                <a:spcPts val="0"/>
              </a:spcBef>
              <a:spcAft>
                <a:spcPts val="0"/>
              </a:spcAft>
            </a:pPr>
            <a:endParaRPr lang="en-GB" sz="1200" dirty="0">
              <a:latin typeface="+mj-lt"/>
            </a:endParaRPr>
          </a:p>
          <a:p>
            <a:pPr marL="285750" lvl="0" indent="-285750" algn="l" rtl="0">
              <a:spcBef>
                <a:spcPts val="0"/>
              </a:spcBef>
              <a:spcAft>
                <a:spcPts val="0"/>
              </a:spcAft>
              <a:buFont typeface="Arial" panose="020B0604020202020204" pitchFamily="34" charset="0"/>
              <a:buChar char="•"/>
            </a:pPr>
            <a:r>
              <a:rPr lang="en-GB" sz="1200" dirty="0">
                <a:latin typeface="+mj-lt"/>
              </a:rPr>
              <a:t>Clustering or took representative it will affect our data and will not be valid for training our model </a:t>
            </a:r>
            <a:r>
              <a:rPr lang="en-US" sz="1200" dirty="0">
                <a:latin typeface="+mj-lt"/>
              </a:rPr>
              <a:t>“data will be decreased”</a:t>
            </a:r>
            <a:r>
              <a:rPr lang="en-GB" sz="1200" dirty="0">
                <a:latin typeface="+mj-lt"/>
              </a:rPr>
              <a:t>.</a:t>
            </a:r>
            <a:endParaRPr sz="1200" dirty="0">
              <a:latin typeface="+mj-lt"/>
            </a:endParaRPr>
          </a:p>
        </p:txBody>
      </p:sp>
      <p:sp>
        <p:nvSpPr>
          <p:cNvPr id="231" name="Google Shape;231;p34"/>
          <p:cNvSpPr txBox="1">
            <a:spLocks noGrp="1"/>
          </p:cNvSpPr>
          <p:nvPr>
            <p:ph type="ctrTitle"/>
          </p:nvPr>
        </p:nvSpPr>
        <p:spPr>
          <a:xfrm flipH="1">
            <a:off x="4007339" y="1689505"/>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32" name="Google Shape;232;p34"/>
          <p:cNvSpPr txBox="1">
            <a:spLocks noGrp="1"/>
          </p:cNvSpPr>
          <p:nvPr>
            <p:ph type="ctrTitle"/>
          </p:nvPr>
        </p:nvSpPr>
        <p:spPr>
          <a:xfrm flipH="1">
            <a:off x="5710589" y="628596"/>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33" name="Google Shape;233;p34"/>
          <p:cNvSpPr txBox="1">
            <a:spLocks noGrp="1"/>
          </p:cNvSpPr>
          <p:nvPr>
            <p:ph type="ctrTitle"/>
          </p:nvPr>
        </p:nvSpPr>
        <p:spPr>
          <a:xfrm flipH="1">
            <a:off x="5497814" y="2488005"/>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4" name="Google Shape;234;p34"/>
          <p:cNvSpPr txBox="1">
            <a:spLocks noGrp="1"/>
          </p:cNvSpPr>
          <p:nvPr>
            <p:ph type="ctrTitle" idx="4"/>
          </p:nvPr>
        </p:nvSpPr>
        <p:spPr>
          <a:xfrm flipH="1">
            <a:off x="6758761" y="576696"/>
            <a:ext cx="204364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Extracting Backbones </a:t>
            </a:r>
            <a:br>
              <a:rPr lang="en-GB" dirty="0"/>
            </a:br>
            <a:endParaRPr lang="en-GB" dirty="0"/>
          </a:p>
        </p:txBody>
      </p:sp>
      <p:sp>
        <p:nvSpPr>
          <p:cNvPr id="235" name="Google Shape;235;p34"/>
          <p:cNvSpPr txBox="1">
            <a:spLocks noGrp="1"/>
          </p:cNvSpPr>
          <p:nvPr>
            <p:ph type="subTitle" idx="5"/>
          </p:nvPr>
        </p:nvSpPr>
        <p:spPr>
          <a:xfrm flipH="1">
            <a:off x="6521564" y="733557"/>
            <a:ext cx="2622436" cy="87540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GB" sz="1200" dirty="0">
                <a:solidFill>
                  <a:schemeClr val="tx1"/>
                </a:solidFill>
                <a:latin typeface="Arial" panose="020B0604020202020204" pitchFamily="34" charset="0"/>
              </a:rPr>
              <a:t>E</a:t>
            </a:r>
            <a:r>
              <a:rPr lang="en-GB" sz="1200" b="0" i="0" u="none" strike="noStrike" dirty="0">
                <a:solidFill>
                  <a:schemeClr val="tx1"/>
                </a:solidFill>
                <a:effectLst/>
                <a:latin typeface="Arial" panose="020B0604020202020204" pitchFamily="34" charset="0"/>
              </a:rPr>
              <a:t>xtracting a new PDB file but whole frames or whole pdb </a:t>
            </a:r>
            <a:r>
              <a:rPr lang="en-GB" sz="1200" dirty="0">
                <a:solidFill>
                  <a:schemeClr val="tx1"/>
                </a:solidFill>
                <a:latin typeface="Arial" panose="020B0604020202020204" pitchFamily="34" charset="0"/>
              </a:rPr>
              <a:t>file will not be used.</a:t>
            </a:r>
          </a:p>
          <a:p>
            <a:pPr marL="0" indent="0" algn="l"/>
            <a:endParaRPr lang="en-GB" sz="1200" dirty="0">
              <a:solidFill>
                <a:schemeClr val="tx1"/>
              </a:solidFill>
              <a:latin typeface="Arial" panose="020B0604020202020204" pitchFamily="34" charset="0"/>
            </a:endParaRPr>
          </a:p>
          <a:p>
            <a:pPr marL="171450" indent="-171450" algn="l">
              <a:buFont typeface="Arial" panose="020B0604020202020204" pitchFamily="34" charset="0"/>
              <a:buChar char="•"/>
            </a:pPr>
            <a:r>
              <a:rPr lang="en-GB" sz="1200" dirty="0" err="1">
                <a:solidFill>
                  <a:schemeClr val="tx1"/>
                </a:solidFill>
                <a:latin typeface="Arial" panose="020B0604020202020204" pitchFamily="34" charset="0"/>
              </a:rPr>
              <a:t>Pdbs</a:t>
            </a:r>
            <a:r>
              <a:rPr lang="en-GB" sz="1200" dirty="0">
                <a:solidFill>
                  <a:schemeClr val="tx1"/>
                </a:solidFill>
                <a:latin typeface="Arial" panose="020B0604020202020204" pitchFamily="34" charset="0"/>
              </a:rPr>
              <a:t> will be extracted that </a:t>
            </a:r>
            <a:r>
              <a:rPr lang="en-GB" sz="1200" b="0" i="0" u="none" strike="noStrike" dirty="0">
                <a:solidFill>
                  <a:schemeClr val="tx1"/>
                </a:solidFill>
                <a:effectLst/>
                <a:latin typeface="Arial" panose="020B0604020202020204" pitchFamily="34" charset="0"/>
              </a:rPr>
              <a:t>contains a new group containing only backbone (tertiary structure) </a:t>
            </a:r>
            <a:r>
              <a:rPr lang="en-GB" sz="1200" b="1" i="0" u="none" strike="noStrike" dirty="0">
                <a:solidFill>
                  <a:schemeClr val="tx1"/>
                </a:solidFill>
                <a:effectLst/>
                <a:latin typeface="Arial" panose="020B0604020202020204" pitchFamily="34" charset="0"/>
              </a:rPr>
              <a:t>(CA, C, N) + CB</a:t>
            </a:r>
            <a:r>
              <a:rPr lang="en-GB" sz="1200" b="0" i="0" u="none" strike="noStrike" dirty="0">
                <a:solidFill>
                  <a:schemeClr val="tx1"/>
                </a:solidFill>
                <a:effectLst/>
                <a:latin typeface="Arial" panose="020B0604020202020204" pitchFamily="34" charset="0"/>
              </a:rPr>
              <a:t>.</a:t>
            </a:r>
            <a:endParaRPr lang="en-GB" sz="1200" b="0" dirty="0">
              <a:solidFill>
                <a:schemeClr val="tx1"/>
              </a:solidFill>
              <a:effectLst/>
            </a:endParaRPr>
          </a:p>
          <a:p>
            <a:pPr marL="0" lvl="0" indent="0" algn="r" rtl="0">
              <a:spcBef>
                <a:spcPts val="0"/>
              </a:spcBef>
              <a:spcAft>
                <a:spcPts val="0"/>
              </a:spcAft>
              <a:buNone/>
            </a:pPr>
            <a:endParaRPr lang="en-GB" dirty="0"/>
          </a:p>
          <a:p>
            <a:pPr marL="0" lvl="0" indent="0" algn="l" rtl="0">
              <a:spcBef>
                <a:spcPts val="0"/>
              </a:spcBef>
              <a:spcAft>
                <a:spcPts val="0"/>
              </a:spcAft>
              <a:buNone/>
            </a:pPr>
            <a:endParaRPr dirty="0"/>
          </a:p>
        </p:txBody>
      </p:sp>
      <p:pic>
        <p:nvPicPr>
          <p:cNvPr id="18" name="Molecular dynamics simulation - periodic boundary condition">
            <a:hlinkClick r:id="" action="ppaction://media"/>
            <a:extLst>
              <a:ext uri="{FF2B5EF4-FFF2-40B4-BE49-F238E27FC236}">
                <a16:creationId xmlns:a16="http://schemas.microsoft.com/office/drawing/2014/main" id="{9BF0B82C-A72F-4FFD-99FD-61AED4BEDC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7821" y="2867922"/>
            <a:ext cx="2205308" cy="1903863"/>
          </a:xfrm>
          <a:prstGeom prst="rect">
            <a:avLst/>
          </a:prstGeom>
        </p:spPr>
      </p:pic>
      <p:sp>
        <p:nvSpPr>
          <p:cNvPr id="20" name="TextBox 19">
            <a:extLst>
              <a:ext uri="{FF2B5EF4-FFF2-40B4-BE49-F238E27FC236}">
                <a16:creationId xmlns:a16="http://schemas.microsoft.com/office/drawing/2014/main" id="{68227103-B2D7-4D65-A9BF-384074B163A9}"/>
              </a:ext>
            </a:extLst>
          </p:cNvPr>
          <p:cNvSpPr txBox="1"/>
          <p:nvPr/>
        </p:nvSpPr>
        <p:spPr>
          <a:xfrm>
            <a:off x="834772" y="4771785"/>
            <a:ext cx="1770116" cy="307777"/>
          </a:xfrm>
          <a:prstGeom prst="rect">
            <a:avLst/>
          </a:prstGeom>
          <a:noFill/>
        </p:spPr>
        <p:txBody>
          <a:bodyPr wrap="square">
            <a:spAutoFit/>
          </a:bodyPr>
          <a:lstStyle/>
          <a:p>
            <a:r>
              <a:rPr lang="en-US" sz="1400" dirty="0">
                <a:solidFill>
                  <a:schemeClr val="bg1">
                    <a:lumMod val="50000"/>
                  </a:schemeClr>
                </a:solidFill>
              </a:rPr>
              <a:t>Figure3: </a:t>
            </a:r>
            <a:r>
              <a:rPr lang="en-US" sz="1400" dirty="0" err="1">
                <a:solidFill>
                  <a:schemeClr val="bg1">
                    <a:lumMod val="50000"/>
                  </a:schemeClr>
                </a:solidFill>
              </a:rPr>
              <a:t>traj_center</a:t>
            </a:r>
            <a:endParaRPr lang="en-GB" sz="14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0"/>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Autoencoder Model</a:t>
            </a: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258258" y="1002090"/>
            <a:ext cx="8885742"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t>We needed to Convert timeframes coordinates to NumPy array format so that, model could deal with it.</a:t>
            </a:r>
          </a:p>
          <a:p>
            <a:endParaRPr lang="en-GB" sz="1600" dirty="0"/>
          </a:p>
          <a:p>
            <a:pPr marL="285750" indent="-285750">
              <a:buFont typeface="Arial" panose="020B0604020202020204" pitchFamily="34" charset="0"/>
              <a:buChar char="•"/>
            </a:pPr>
            <a:r>
              <a:rPr lang="en-GB" sz="1600" dirty="0"/>
              <a:t> For the first step on this model, we extracted number of atoms and its conformations for each protein, the conformation of a protein refers to its 3D shape and arrangement of atoms this step results : </a:t>
            </a:r>
            <a:endParaRPr lang="en-US" sz="1600" dirty="0">
              <a:latin typeface="+mn-lt"/>
            </a:endParaRPr>
          </a:p>
        </p:txBody>
      </p:sp>
      <p:sp>
        <p:nvSpPr>
          <p:cNvPr id="5" name="TextBox 4">
            <a:extLst>
              <a:ext uri="{FF2B5EF4-FFF2-40B4-BE49-F238E27FC236}">
                <a16:creationId xmlns:a16="http://schemas.microsoft.com/office/drawing/2014/main" id="{4C1206CC-C5A3-4CC7-8838-582B2B18DD0D}"/>
              </a:ext>
            </a:extLst>
          </p:cNvPr>
          <p:cNvSpPr txBox="1"/>
          <p:nvPr/>
        </p:nvSpPr>
        <p:spPr>
          <a:xfrm>
            <a:off x="1402757" y="2728766"/>
            <a:ext cx="7464618" cy="1815882"/>
          </a:xfrm>
          <a:prstGeom prst="rect">
            <a:avLst/>
          </a:prstGeom>
          <a:noFill/>
        </p:spPr>
        <p:txBody>
          <a:bodyPr wrap="square">
            <a:spAutoFit/>
          </a:bodyPr>
          <a:lstStyle/>
          <a:p>
            <a:pPr marL="285750" indent="-285750">
              <a:buFont typeface="Courier New" panose="02070309020205020404" pitchFamily="49" charset="0"/>
              <a:buChar char="o"/>
            </a:pPr>
            <a:r>
              <a:rPr lang="en-GB" sz="1600" dirty="0"/>
              <a:t>2QKE: number of atoms: 392 , number of conformations : 500.</a:t>
            </a:r>
          </a:p>
          <a:p>
            <a:r>
              <a:rPr lang="en-GB" sz="1600" dirty="0"/>
              <a:t> </a:t>
            </a:r>
          </a:p>
          <a:p>
            <a:pPr marL="285750" indent="-285750">
              <a:buFont typeface="Courier New" panose="02070309020205020404" pitchFamily="49" charset="0"/>
              <a:buChar char="o"/>
            </a:pPr>
            <a:r>
              <a:rPr lang="en-GB" sz="1600" dirty="0"/>
              <a:t>FGF2: number of atoms: 620 , number of conformations : 406.</a:t>
            </a:r>
          </a:p>
          <a:p>
            <a:endParaRPr lang="en-GB" sz="1600" dirty="0"/>
          </a:p>
          <a:p>
            <a:pPr marL="285750" indent="-285750">
              <a:buFont typeface="Courier New" panose="02070309020205020404" pitchFamily="49" charset="0"/>
              <a:buChar char="o"/>
            </a:pPr>
            <a:r>
              <a:rPr lang="en-GB" sz="1600" dirty="0"/>
              <a:t>1FQ9: number of atoms: 516 , number of conformations: 1001.</a:t>
            </a:r>
          </a:p>
          <a:p>
            <a:endParaRPr lang="en-GB" sz="1600" dirty="0"/>
          </a:p>
          <a:p>
            <a:pPr marL="285750" indent="-285750">
              <a:buFont typeface="Courier New" panose="02070309020205020404" pitchFamily="49" charset="0"/>
              <a:buChar char="o"/>
            </a:pPr>
            <a:r>
              <a:rPr lang="en-GB" sz="1600" dirty="0"/>
              <a:t>2P23: number of atoms: 544 , number of conformations: 975</a:t>
            </a:r>
          </a:p>
        </p:txBody>
      </p:sp>
    </p:spTree>
    <p:extLst>
      <p:ext uri="{BB962C8B-B14F-4D97-AF65-F5344CB8AC3E}">
        <p14:creationId xmlns:p14="http://schemas.microsoft.com/office/powerpoint/2010/main" val="340697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0"/>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Visualize all array</a:t>
            </a: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189324" y="994011"/>
            <a:ext cx="8885742"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t>We needed to visualize all arrays to make sure that all trajectory files entered correctly, and it results each proteins’ structure shape.</a:t>
            </a:r>
            <a:endParaRPr lang="en-US" sz="1600" dirty="0">
              <a:latin typeface="+mn-lt"/>
            </a:endParaRPr>
          </a:p>
        </p:txBody>
      </p:sp>
      <p:pic>
        <p:nvPicPr>
          <p:cNvPr id="6" name="Picture 5">
            <a:extLst>
              <a:ext uri="{FF2B5EF4-FFF2-40B4-BE49-F238E27FC236}">
                <a16:creationId xmlns:a16="http://schemas.microsoft.com/office/drawing/2014/main" id="{85C85D03-375C-4BBC-8038-482189DA225F}"/>
              </a:ext>
            </a:extLst>
          </p:cNvPr>
          <p:cNvPicPr/>
          <p:nvPr/>
        </p:nvPicPr>
        <p:blipFill>
          <a:blip r:embed="rId3">
            <a:extLst>
              <a:ext uri="{28A0092B-C50C-407E-A947-70E740481C1C}">
                <a14:useLocalDpi xmlns:a14="http://schemas.microsoft.com/office/drawing/2010/main" val="0"/>
              </a:ext>
            </a:extLst>
          </a:blip>
          <a:stretch>
            <a:fillRect/>
          </a:stretch>
        </p:blipFill>
        <p:spPr>
          <a:xfrm>
            <a:off x="99893" y="2132497"/>
            <a:ext cx="2129155" cy="2061845"/>
          </a:xfrm>
          <a:prstGeom prst="rect">
            <a:avLst/>
          </a:prstGeom>
        </p:spPr>
      </p:pic>
      <p:pic>
        <p:nvPicPr>
          <p:cNvPr id="7" name="Picture 6">
            <a:extLst>
              <a:ext uri="{FF2B5EF4-FFF2-40B4-BE49-F238E27FC236}">
                <a16:creationId xmlns:a16="http://schemas.microsoft.com/office/drawing/2014/main" id="{39A495C5-E8BF-4F71-8729-068FE6533C3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44161" y="2137781"/>
            <a:ext cx="2074160" cy="2056562"/>
          </a:xfrm>
          <a:prstGeom prst="rect">
            <a:avLst/>
          </a:prstGeom>
          <a:noFill/>
          <a:ln>
            <a:noFill/>
          </a:ln>
        </p:spPr>
      </p:pic>
      <p:pic>
        <p:nvPicPr>
          <p:cNvPr id="8" name="Picture 7" descr="A graph of a number of dots&#10;&#10;Description automatically generated">
            <a:extLst>
              <a:ext uri="{FF2B5EF4-FFF2-40B4-BE49-F238E27FC236}">
                <a16:creationId xmlns:a16="http://schemas.microsoft.com/office/drawing/2014/main" id="{BB2B722C-C483-4B79-A2DF-6CD8C876B080}"/>
              </a:ext>
            </a:extLst>
          </p:cNvPr>
          <p:cNvPicPr/>
          <p:nvPr/>
        </p:nvPicPr>
        <p:blipFill>
          <a:blip r:embed="rId5">
            <a:extLst>
              <a:ext uri="{28A0092B-C50C-407E-A947-70E740481C1C}">
                <a14:useLocalDpi xmlns:a14="http://schemas.microsoft.com/office/drawing/2010/main" val="0"/>
              </a:ext>
            </a:extLst>
          </a:blip>
          <a:stretch>
            <a:fillRect/>
          </a:stretch>
        </p:blipFill>
        <p:spPr>
          <a:xfrm>
            <a:off x="4513463" y="2132497"/>
            <a:ext cx="2277188" cy="2061845"/>
          </a:xfrm>
          <a:prstGeom prst="rect">
            <a:avLst/>
          </a:prstGeom>
        </p:spPr>
      </p:pic>
      <p:pic>
        <p:nvPicPr>
          <p:cNvPr id="9" name="Picture 8" descr="A graph of colored dots&#10;&#10;Description automatically generated">
            <a:extLst>
              <a:ext uri="{FF2B5EF4-FFF2-40B4-BE49-F238E27FC236}">
                <a16:creationId xmlns:a16="http://schemas.microsoft.com/office/drawing/2014/main" id="{71CCB71A-2760-43BD-A0C0-5A29F1015460}"/>
              </a:ext>
            </a:extLst>
          </p:cNvPr>
          <p:cNvPicPr/>
          <p:nvPr/>
        </p:nvPicPr>
        <p:blipFill>
          <a:blip r:embed="rId6">
            <a:extLst>
              <a:ext uri="{28A0092B-C50C-407E-A947-70E740481C1C}">
                <a14:useLocalDpi xmlns:a14="http://schemas.microsoft.com/office/drawing/2010/main" val="0"/>
              </a:ext>
            </a:extLst>
          </a:blip>
          <a:stretch>
            <a:fillRect/>
          </a:stretch>
        </p:blipFill>
        <p:spPr>
          <a:xfrm>
            <a:off x="6946589" y="2136517"/>
            <a:ext cx="2128477" cy="2057825"/>
          </a:xfrm>
          <a:prstGeom prst="rect">
            <a:avLst/>
          </a:prstGeom>
        </p:spPr>
      </p:pic>
      <p:sp>
        <p:nvSpPr>
          <p:cNvPr id="2" name="TextBox 1">
            <a:extLst>
              <a:ext uri="{FF2B5EF4-FFF2-40B4-BE49-F238E27FC236}">
                <a16:creationId xmlns:a16="http://schemas.microsoft.com/office/drawing/2014/main" id="{59C3D979-5265-447A-BA1F-E37208E9A6BB}"/>
              </a:ext>
            </a:extLst>
          </p:cNvPr>
          <p:cNvSpPr txBox="1"/>
          <p:nvPr/>
        </p:nvSpPr>
        <p:spPr>
          <a:xfrm>
            <a:off x="768403" y="4294674"/>
            <a:ext cx="663964" cy="307777"/>
          </a:xfrm>
          <a:prstGeom prst="rect">
            <a:avLst/>
          </a:prstGeom>
          <a:noFill/>
        </p:spPr>
        <p:txBody>
          <a:bodyPr wrap="none" rtlCol="0">
            <a:spAutoFit/>
          </a:bodyPr>
          <a:lstStyle/>
          <a:p>
            <a:r>
              <a:rPr lang="en-US" dirty="0"/>
              <a:t>2QKE</a:t>
            </a:r>
            <a:endParaRPr lang="en-GB" dirty="0"/>
          </a:p>
        </p:txBody>
      </p:sp>
      <p:sp>
        <p:nvSpPr>
          <p:cNvPr id="4" name="TextBox 3">
            <a:extLst>
              <a:ext uri="{FF2B5EF4-FFF2-40B4-BE49-F238E27FC236}">
                <a16:creationId xmlns:a16="http://schemas.microsoft.com/office/drawing/2014/main" id="{3FB8E013-66B1-4C1F-BD1F-E951939A342A}"/>
              </a:ext>
            </a:extLst>
          </p:cNvPr>
          <p:cNvSpPr txBox="1"/>
          <p:nvPr/>
        </p:nvSpPr>
        <p:spPr>
          <a:xfrm>
            <a:off x="3060480" y="4294674"/>
            <a:ext cx="641522" cy="307777"/>
          </a:xfrm>
          <a:prstGeom prst="rect">
            <a:avLst/>
          </a:prstGeom>
          <a:noFill/>
        </p:spPr>
        <p:txBody>
          <a:bodyPr wrap="none" rtlCol="0">
            <a:spAutoFit/>
          </a:bodyPr>
          <a:lstStyle/>
          <a:p>
            <a:r>
              <a:rPr lang="en-US" dirty="0"/>
              <a:t>FGF2</a:t>
            </a:r>
            <a:endParaRPr lang="en-GB" dirty="0"/>
          </a:p>
        </p:txBody>
      </p:sp>
      <p:sp>
        <p:nvSpPr>
          <p:cNvPr id="10" name="TextBox 9">
            <a:extLst>
              <a:ext uri="{FF2B5EF4-FFF2-40B4-BE49-F238E27FC236}">
                <a16:creationId xmlns:a16="http://schemas.microsoft.com/office/drawing/2014/main" id="{55E2BCE7-6616-48B8-9E9F-1EC390CB045F}"/>
              </a:ext>
            </a:extLst>
          </p:cNvPr>
          <p:cNvSpPr txBox="1"/>
          <p:nvPr/>
        </p:nvSpPr>
        <p:spPr>
          <a:xfrm>
            <a:off x="5356142" y="4294673"/>
            <a:ext cx="591829" cy="307777"/>
          </a:xfrm>
          <a:prstGeom prst="rect">
            <a:avLst/>
          </a:prstGeom>
          <a:noFill/>
        </p:spPr>
        <p:txBody>
          <a:bodyPr wrap="none" rtlCol="0">
            <a:spAutoFit/>
          </a:bodyPr>
          <a:lstStyle/>
          <a:p>
            <a:r>
              <a:rPr lang="en-US" dirty="0"/>
              <a:t>1Fq9</a:t>
            </a:r>
            <a:endParaRPr lang="en-GB" dirty="0"/>
          </a:p>
        </p:txBody>
      </p:sp>
      <p:sp>
        <p:nvSpPr>
          <p:cNvPr id="12" name="TextBox 11">
            <a:extLst>
              <a:ext uri="{FF2B5EF4-FFF2-40B4-BE49-F238E27FC236}">
                <a16:creationId xmlns:a16="http://schemas.microsoft.com/office/drawing/2014/main" id="{9204A232-6E43-4DA2-8D89-89A472C99598}"/>
              </a:ext>
            </a:extLst>
          </p:cNvPr>
          <p:cNvSpPr txBox="1"/>
          <p:nvPr/>
        </p:nvSpPr>
        <p:spPr>
          <a:xfrm>
            <a:off x="7772547" y="4294673"/>
            <a:ext cx="603050" cy="307777"/>
          </a:xfrm>
          <a:prstGeom prst="rect">
            <a:avLst/>
          </a:prstGeom>
          <a:noFill/>
        </p:spPr>
        <p:txBody>
          <a:bodyPr wrap="none" rtlCol="0">
            <a:spAutoFit/>
          </a:bodyPr>
          <a:lstStyle/>
          <a:p>
            <a:r>
              <a:rPr lang="en-US" dirty="0"/>
              <a:t>2P23</a:t>
            </a:r>
            <a:endParaRPr lang="en-GB" dirty="0"/>
          </a:p>
        </p:txBody>
      </p:sp>
      <p:sp>
        <p:nvSpPr>
          <p:cNvPr id="14" name="TextBox 13">
            <a:extLst>
              <a:ext uri="{FF2B5EF4-FFF2-40B4-BE49-F238E27FC236}">
                <a16:creationId xmlns:a16="http://schemas.microsoft.com/office/drawing/2014/main" id="{6B4C7598-81F1-4E2C-8DFB-1602F224DF2B}"/>
              </a:ext>
            </a:extLst>
          </p:cNvPr>
          <p:cNvSpPr txBox="1"/>
          <p:nvPr/>
        </p:nvSpPr>
        <p:spPr>
          <a:xfrm>
            <a:off x="3581957" y="4724321"/>
            <a:ext cx="1863011" cy="261610"/>
          </a:xfrm>
          <a:prstGeom prst="rect">
            <a:avLst/>
          </a:prstGeom>
          <a:noFill/>
        </p:spPr>
        <p:txBody>
          <a:bodyPr wrap="none" rtlCol="0">
            <a:spAutoFit/>
          </a:bodyPr>
          <a:lstStyle/>
          <a:p>
            <a:r>
              <a:rPr lang="en-US" sz="1100" dirty="0">
                <a:solidFill>
                  <a:schemeClr val="bg1">
                    <a:lumMod val="50000"/>
                  </a:schemeClr>
                </a:solidFill>
              </a:rPr>
              <a:t>Figure4: </a:t>
            </a:r>
            <a:r>
              <a:rPr lang="en-US" sz="1100" dirty="0" err="1">
                <a:solidFill>
                  <a:schemeClr val="bg1">
                    <a:lumMod val="50000"/>
                  </a:schemeClr>
                </a:solidFill>
              </a:rPr>
              <a:t>all_proteins_array</a:t>
            </a:r>
            <a:endParaRPr lang="en-GB" sz="1100" dirty="0">
              <a:solidFill>
                <a:schemeClr val="bg1">
                  <a:lumMod val="50000"/>
                </a:schemeClr>
              </a:solidFill>
            </a:endParaRPr>
          </a:p>
        </p:txBody>
      </p:sp>
    </p:spTree>
    <p:extLst>
      <p:ext uri="{BB962C8B-B14F-4D97-AF65-F5344CB8AC3E}">
        <p14:creationId xmlns:p14="http://schemas.microsoft.com/office/powerpoint/2010/main" val="380474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8" name="Google Shape;1285;p33">
            <a:extLst>
              <a:ext uri="{FF2B5EF4-FFF2-40B4-BE49-F238E27FC236}">
                <a16:creationId xmlns:a16="http://schemas.microsoft.com/office/drawing/2014/main" id="{C9FC9915-4BDB-4041-846E-6354DC9E54A2}"/>
              </a:ext>
            </a:extLst>
          </p:cNvPr>
          <p:cNvSpPr txBox="1">
            <a:spLocks noGrp="1"/>
          </p:cNvSpPr>
          <p:nvPr>
            <p:ph type="title"/>
          </p:nvPr>
        </p:nvSpPr>
        <p:spPr>
          <a:xfrm>
            <a:off x="958577" y="829607"/>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tx1"/>
                </a:solidFill>
                <a:latin typeface="Book Antiqua" panose="02040602050305030304" pitchFamily="18" charset="0"/>
              </a:rPr>
              <a:t>Collaboration with</a:t>
            </a:r>
            <a:r>
              <a:rPr lang="ar-EG" sz="2800" dirty="0">
                <a:solidFill>
                  <a:schemeClr val="tx1"/>
                </a:solidFill>
                <a:latin typeface="Book Antiqua" panose="02040602050305030304" pitchFamily="18" charset="0"/>
              </a:rPr>
              <a:t> </a:t>
            </a:r>
            <a:r>
              <a:rPr lang="en-GB" sz="2800" dirty="0">
                <a:solidFill>
                  <a:schemeClr val="tx1"/>
                </a:solidFill>
                <a:latin typeface="Book Antiqua" panose="02040602050305030304" pitchFamily="18" charset="0"/>
              </a:rPr>
              <a:t>Proteinea and Nile University</a:t>
            </a:r>
            <a:br>
              <a:rPr lang="en-GB" dirty="0">
                <a:solidFill>
                  <a:schemeClr val="accent6"/>
                </a:solidFill>
                <a:latin typeface="Book Antiqua" panose="02040602050305030304" pitchFamily="18" charset="0"/>
              </a:rPr>
            </a:br>
            <a:endParaRPr lang="en-GB" dirty="0">
              <a:solidFill>
                <a:schemeClr val="accent6"/>
              </a:solidFill>
              <a:latin typeface="Book Antiqua" panose="02040602050305030304" pitchFamily="18" charset="0"/>
            </a:endParaRPr>
          </a:p>
        </p:txBody>
      </p:sp>
      <p:sp>
        <p:nvSpPr>
          <p:cNvPr id="9" name="Google Shape;1286;p33">
            <a:extLst>
              <a:ext uri="{FF2B5EF4-FFF2-40B4-BE49-F238E27FC236}">
                <a16:creationId xmlns:a16="http://schemas.microsoft.com/office/drawing/2014/main" id="{A61071E7-392E-4F72-8FBE-8B76497939B1}"/>
              </a:ext>
            </a:extLst>
          </p:cNvPr>
          <p:cNvSpPr txBox="1">
            <a:spLocks/>
          </p:cNvSpPr>
          <p:nvPr/>
        </p:nvSpPr>
        <p:spPr>
          <a:xfrm>
            <a:off x="2691482" y="4599621"/>
            <a:ext cx="5545230" cy="3454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1200"/>
              <a:buFont typeface="Raleway"/>
              <a:buAutoNum type="arabicPeriod"/>
              <a:defRPr sz="12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Hind Vadodara Light"/>
                <a:ea typeface="Hind Vadodara Light"/>
                <a:cs typeface="Hind Vadodara Light"/>
                <a:sym typeface="Hind Vadodara Light"/>
              </a:defRPr>
            </a:lvl9pPr>
          </a:lstStyle>
          <a:p>
            <a:pPr marL="0" indent="0" algn="l">
              <a:buFont typeface="Raleway"/>
              <a:buNone/>
            </a:pPr>
            <a:r>
              <a:rPr lang="en-GB" sz="2000" b="1" dirty="0"/>
              <a:t>Under Supervision of : Dr. Tamer Ibrahiem</a:t>
            </a:r>
          </a:p>
        </p:txBody>
      </p:sp>
      <p:pic>
        <p:nvPicPr>
          <p:cNvPr id="10" name="Picture 9">
            <a:extLst>
              <a:ext uri="{FF2B5EF4-FFF2-40B4-BE49-F238E27FC236}">
                <a16:creationId xmlns:a16="http://schemas.microsoft.com/office/drawing/2014/main" id="{03998A35-D045-4CAB-AB68-57273D64F0AA}"/>
              </a:ext>
            </a:extLst>
          </p:cNvPr>
          <p:cNvPicPr>
            <a:picLocks noChangeAspect="1"/>
          </p:cNvPicPr>
          <p:nvPr/>
        </p:nvPicPr>
        <p:blipFill>
          <a:blip r:embed="rId3"/>
          <a:stretch>
            <a:fillRect/>
          </a:stretch>
        </p:blipFill>
        <p:spPr>
          <a:xfrm>
            <a:off x="1160972" y="1711552"/>
            <a:ext cx="2657051" cy="2657051"/>
          </a:xfrm>
          <a:prstGeom prst="rect">
            <a:avLst/>
          </a:prstGeom>
        </p:spPr>
      </p:pic>
      <p:pic>
        <p:nvPicPr>
          <p:cNvPr id="11" name="Picture 10">
            <a:extLst>
              <a:ext uri="{FF2B5EF4-FFF2-40B4-BE49-F238E27FC236}">
                <a16:creationId xmlns:a16="http://schemas.microsoft.com/office/drawing/2014/main" id="{705720BD-CB1A-493B-A903-1B79396AC0D0}"/>
              </a:ext>
            </a:extLst>
          </p:cNvPr>
          <p:cNvPicPr>
            <a:picLocks noChangeAspect="1"/>
          </p:cNvPicPr>
          <p:nvPr/>
        </p:nvPicPr>
        <p:blipFill>
          <a:blip r:embed="rId4"/>
          <a:stretch>
            <a:fillRect/>
          </a:stretch>
        </p:blipFill>
        <p:spPr>
          <a:xfrm>
            <a:off x="5933467" y="2139806"/>
            <a:ext cx="2199553" cy="21355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0"/>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
            </a:r>
            <a:r>
              <a:rPr lang="en-GB" dirty="0" err="1"/>
              <a:t>ataset</a:t>
            </a:r>
            <a:r>
              <a:rPr lang="en-GB" dirty="0"/>
              <a:t> and </a:t>
            </a:r>
            <a:r>
              <a:rPr lang="en-GB" dirty="0" err="1"/>
              <a:t>Dataloader</a:t>
            </a: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189324" y="870900"/>
            <a:ext cx="8885742"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mn-lt"/>
              </a:rPr>
              <a:t> A data loader in </a:t>
            </a:r>
            <a:r>
              <a:rPr lang="en-GB" sz="1600" dirty="0" err="1">
                <a:latin typeface="+mn-lt"/>
              </a:rPr>
              <a:t>PyTorch</a:t>
            </a:r>
            <a:r>
              <a:rPr lang="en-GB" sz="1600" dirty="0">
                <a:latin typeface="+mn-lt"/>
              </a:rPr>
              <a:t> is a utility that helps to load data in batches for efficient processing during training our model, the results of a data loader were batches of data that can be fed into a machine learning model. </a:t>
            </a:r>
            <a:endParaRPr lang="en-US" sz="1600" dirty="0">
              <a:latin typeface="+mn-lt"/>
            </a:endParaRPr>
          </a:p>
        </p:txBody>
      </p:sp>
      <p:sp>
        <p:nvSpPr>
          <p:cNvPr id="2" name="TextBox 1">
            <a:extLst>
              <a:ext uri="{FF2B5EF4-FFF2-40B4-BE49-F238E27FC236}">
                <a16:creationId xmlns:a16="http://schemas.microsoft.com/office/drawing/2014/main" id="{59C3D979-5265-447A-BA1F-E37208E9A6BB}"/>
              </a:ext>
            </a:extLst>
          </p:cNvPr>
          <p:cNvSpPr txBox="1"/>
          <p:nvPr/>
        </p:nvSpPr>
        <p:spPr>
          <a:xfrm>
            <a:off x="768403" y="4110258"/>
            <a:ext cx="663964" cy="307777"/>
          </a:xfrm>
          <a:prstGeom prst="rect">
            <a:avLst/>
          </a:prstGeom>
          <a:noFill/>
        </p:spPr>
        <p:txBody>
          <a:bodyPr wrap="none" rtlCol="0">
            <a:spAutoFit/>
          </a:bodyPr>
          <a:lstStyle/>
          <a:p>
            <a:r>
              <a:rPr lang="en-US" dirty="0"/>
              <a:t>2QKE</a:t>
            </a:r>
            <a:endParaRPr lang="en-GB" dirty="0"/>
          </a:p>
        </p:txBody>
      </p:sp>
      <p:sp>
        <p:nvSpPr>
          <p:cNvPr id="4" name="TextBox 3">
            <a:extLst>
              <a:ext uri="{FF2B5EF4-FFF2-40B4-BE49-F238E27FC236}">
                <a16:creationId xmlns:a16="http://schemas.microsoft.com/office/drawing/2014/main" id="{3FB8E013-66B1-4C1F-BD1F-E951939A342A}"/>
              </a:ext>
            </a:extLst>
          </p:cNvPr>
          <p:cNvSpPr txBox="1"/>
          <p:nvPr/>
        </p:nvSpPr>
        <p:spPr>
          <a:xfrm>
            <a:off x="3060480" y="4110258"/>
            <a:ext cx="641522" cy="307777"/>
          </a:xfrm>
          <a:prstGeom prst="rect">
            <a:avLst/>
          </a:prstGeom>
          <a:noFill/>
        </p:spPr>
        <p:txBody>
          <a:bodyPr wrap="none" rtlCol="0">
            <a:spAutoFit/>
          </a:bodyPr>
          <a:lstStyle/>
          <a:p>
            <a:r>
              <a:rPr lang="en-US" dirty="0"/>
              <a:t>FGF2</a:t>
            </a:r>
            <a:endParaRPr lang="en-GB" dirty="0"/>
          </a:p>
        </p:txBody>
      </p:sp>
      <p:sp>
        <p:nvSpPr>
          <p:cNvPr id="10" name="TextBox 9">
            <a:extLst>
              <a:ext uri="{FF2B5EF4-FFF2-40B4-BE49-F238E27FC236}">
                <a16:creationId xmlns:a16="http://schemas.microsoft.com/office/drawing/2014/main" id="{55E2BCE7-6616-48B8-9E9F-1EC390CB045F}"/>
              </a:ext>
            </a:extLst>
          </p:cNvPr>
          <p:cNvSpPr txBox="1"/>
          <p:nvPr/>
        </p:nvSpPr>
        <p:spPr>
          <a:xfrm>
            <a:off x="5356142" y="4110257"/>
            <a:ext cx="591829" cy="307777"/>
          </a:xfrm>
          <a:prstGeom prst="rect">
            <a:avLst/>
          </a:prstGeom>
          <a:noFill/>
        </p:spPr>
        <p:txBody>
          <a:bodyPr wrap="none" rtlCol="0">
            <a:spAutoFit/>
          </a:bodyPr>
          <a:lstStyle/>
          <a:p>
            <a:r>
              <a:rPr lang="en-US" dirty="0"/>
              <a:t>1Fq9</a:t>
            </a:r>
            <a:endParaRPr lang="en-GB" dirty="0"/>
          </a:p>
        </p:txBody>
      </p:sp>
      <p:sp>
        <p:nvSpPr>
          <p:cNvPr id="12" name="TextBox 11">
            <a:extLst>
              <a:ext uri="{FF2B5EF4-FFF2-40B4-BE49-F238E27FC236}">
                <a16:creationId xmlns:a16="http://schemas.microsoft.com/office/drawing/2014/main" id="{9204A232-6E43-4DA2-8D89-89A472C99598}"/>
              </a:ext>
            </a:extLst>
          </p:cNvPr>
          <p:cNvSpPr txBox="1"/>
          <p:nvPr/>
        </p:nvSpPr>
        <p:spPr>
          <a:xfrm>
            <a:off x="7772547" y="4110257"/>
            <a:ext cx="603050" cy="307777"/>
          </a:xfrm>
          <a:prstGeom prst="rect">
            <a:avLst/>
          </a:prstGeom>
          <a:noFill/>
        </p:spPr>
        <p:txBody>
          <a:bodyPr wrap="none" rtlCol="0">
            <a:spAutoFit/>
          </a:bodyPr>
          <a:lstStyle/>
          <a:p>
            <a:r>
              <a:rPr lang="en-US" dirty="0"/>
              <a:t>2P23</a:t>
            </a:r>
            <a:endParaRPr lang="en-GB" dirty="0"/>
          </a:p>
        </p:txBody>
      </p:sp>
      <p:pic>
        <p:nvPicPr>
          <p:cNvPr id="13" name="Picture 12">
            <a:extLst>
              <a:ext uri="{FF2B5EF4-FFF2-40B4-BE49-F238E27FC236}">
                <a16:creationId xmlns:a16="http://schemas.microsoft.com/office/drawing/2014/main" id="{59521155-E0C9-443F-885F-96676383C86D}"/>
              </a:ext>
            </a:extLst>
          </p:cNvPr>
          <p:cNvPicPr/>
          <p:nvPr/>
        </p:nvPicPr>
        <p:blipFill>
          <a:blip r:embed="rId3"/>
          <a:stretch>
            <a:fillRect/>
          </a:stretch>
        </p:blipFill>
        <p:spPr>
          <a:xfrm>
            <a:off x="104788" y="1957606"/>
            <a:ext cx="2083435" cy="2052320"/>
          </a:xfrm>
          <a:prstGeom prst="rect">
            <a:avLst/>
          </a:prstGeom>
        </p:spPr>
      </p:pic>
      <p:pic>
        <p:nvPicPr>
          <p:cNvPr id="14" name="Picture 13">
            <a:extLst>
              <a:ext uri="{FF2B5EF4-FFF2-40B4-BE49-F238E27FC236}">
                <a16:creationId xmlns:a16="http://schemas.microsoft.com/office/drawing/2014/main" id="{C84F9B3C-D8B3-44DB-902A-749713149264}"/>
              </a:ext>
            </a:extLst>
          </p:cNvPr>
          <p:cNvPicPr/>
          <p:nvPr/>
        </p:nvPicPr>
        <p:blipFill>
          <a:blip r:embed="rId4">
            <a:extLst>
              <a:ext uri="{28A0092B-C50C-407E-A947-70E740481C1C}">
                <a14:useLocalDpi xmlns:a14="http://schemas.microsoft.com/office/drawing/2010/main" val="0"/>
              </a:ext>
            </a:extLst>
          </a:blip>
          <a:stretch>
            <a:fillRect/>
          </a:stretch>
        </p:blipFill>
        <p:spPr>
          <a:xfrm>
            <a:off x="2309125" y="1952101"/>
            <a:ext cx="2083435" cy="2021205"/>
          </a:xfrm>
          <a:prstGeom prst="rect">
            <a:avLst/>
          </a:prstGeom>
        </p:spPr>
      </p:pic>
      <p:pic>
        <p:nvPicPr>
          <p:cNvPr id="15" name="Picture 14" descr="A graph of colored dots&#10;&#10;Description automatically generated">
            <a:extLst>
              <a:ext uri="{FF2B5EF4-FFF2-40B4-BE49-F238E27FC236}">
                <a16:creationId xmlns:a16="http://schemas.microsoft.com/office/drawing/2014/main" id="{2655EC0E-0E39-4D22-88A7-D3B728338A99}"/>
              </a:ext>
            </a:extLst>
          </p:cNvPr>
          <p:cNvPicPr/>
          <p:nvPr/>
        </p:nvPicPr>
        <p:blipFill>
          <a:blip r:embed="rId5">
            <a:extLst>
              <a:ext uri="{28A0092B-C50C-407E-A947-70E740481C1C}">
                <a14:useLocalDpi xmlns:a14="http://schemas.microsoft.com/office/drawing/2010/main" val="0"/>
              </a:ext>
            </a:extLst>
          </a:blip>
          <a:stretch>
            <a:fillRect/>
          </a:stretch>
        </p:blipFill>
        <p:spPr>
          <a:xfrm>
            <a:off x="4654564" y="1937496"/>
            <a:ext cx="2071370" cy="2035810"/>
          </a:xfrm>
          <a:prstGeom prst="rect">
            <a:avLst/>
          </a:prstGeom>
        </p:spPr>
      </p:pic>
      <p:pic>
        <p:nvPicPr>
          <p:cNvPr id="16" name="Picture 15">
            <a:extLst>
              <a:ext uri="{FF2B5EF4-FFF2-40B4-BE49-F238E27FC236}">
                <a16:creationId xmlns:a16="http://schemas.microsoft.com/office/drawing/2014/main" id="{5B77462C-3DC5-407F-99C6-6B41BFEDF62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910057" y="1916541"/>
            <a:ext cx="2129155" cy="2056765"/>
          </a:xfrm>
          <a:prstGeom prst="rect">
            <a:avLst/>
          </a:prstGeom>
          <a:noFill/>
          <a:ln>
            <a:noFill/>
          </a:ln>
        </p:spPr>
      </p:pic>
      <p:sp>
        <p:nvSpPr>
          <p:cNvPr id="17" name="TextBox 16">
            <a:extLst>
              <a:ext uri="{FF2B5EF4-FFF2-40B4-BE49-F238E27FC236}">
                <a16:creationId xmlns:a16="http://schemas.microsoft.com/office/drawing/2014/main" id="{ED0D70C9-2A24-412E-BD89-63138B7BBB9E}"/>
              </a:ext>
            </a:extLst>
          </p:cNvPr>
          <p:cNvSpPr txBox="1"/>
          <p:nvPr/>
        </p:nvSpPr>
        <p:spPr>
          <a:xfrm>
            <a:off x="2819096" y="4739402"/>
            <a:ext cx="3505808" cy="307777"/>
          </a:xfrm>
          <a:prstGeom prst="rect">
            <a:avLst/>
          </a:prstGeom>
          <a:noFill/>
        </p:spPr>
        <p:txBody>
          <a:bodyPr wrap="square">
            <a:spAutoFit/>
          </a:bodyPr>
          <a:lstStyle/>
          <a:p>
            <a:r>
              <a:rPr lang="en-US" sz="1400" dirty="0">
                <a:solidFill>
                  <a:schemeClr val="bg1">
                    <a:lumMod val="50000"/>
                  </a:schemeClr>
                </a:solidFill>
              </a:rPr>
              <a:t>Figure5: </a:t>
            </a:r>
            <a:r>
              <a:rPr lang="en-US" sz="1400" dirty="0" err="1">
                <a:solidFill>
                  <a:schemeClr val="bg1">
                    <a:lumMod val="50000"/>
                  </a:schemeClr>
                </a:solidFill>
              </a:rPr>
              <a:t>all_proteins_</a:t>
            </a:r>
            <a:r>
              <a:rPr lang="en-US" dirty="0" err="1">
                <a:solidFill>
                  <a:schemeClr val="bg1">
                    <a:lumMod val="50000"/>
                  </a:schemeClr>
                </a:solidFill>
              </a:rPr>
              <a:t>generated_samples</a:t>
            </a:r>
            <a:endParaRPr lang="en-GB" sz="1400" dirty="0">
              <a:solidFill>
                <a:schemeClr val="bg1">
                  <a:lumMod val="50000"/>
                </a:schemeClr>
              </a:solidFill>
            </a:endParaRPr>
          </a:p>
        </p:txBody>
      </p:sp>
    </p:spTree>
    <p:extLst>
      <p:ext uri="{BB962C8B-B14F-4D97-AF65-F5344CB8AC3E}">
        <p14:creationId xmlns:p14="http://schemas.microsoft.com/office/powerpoint/2010/main" val="2374205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236070" y="1413111"/>
            <a:ext cx="4074673" cy="308213"/>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2QKE Protein</a:t>
            </a:r>
          </a:p>
          <a:p>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1-</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Reconstructed after training:</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0999" y="-19944"/>
            <a:ext cx="4302000" cy="630000"/>
          </a:xfrm>
        </p:spPr>
        <p:txBody>
          <a:bodyPr/>
          <a:lstStyle/>
          <a:p>
            <a:r>
              <a:rPr lang="en-US" dirty="0"/>
              <a:t>Training Data: Validation</a:t>
            </a:r>
            <a:endParaRPr lang="en-GB" dirty="0"/>
          </a:p>
        </p:txBody>
      </p:sp>
      <p:pic>
        <p:nvPicPr>
          <p:cNvPr id="4" name="Picture 3" descr="A neon green and blue line&#10;&#10;Description automatically generated">
            <a:extLst>
              <a:ext uri="{FF2B5EF4-FFF2-40B4-BE49-F238E27FC236}">
                <a16:creationId xmlns:a16="http://schemas.microsoft.com/office/drawing/2014/main" id="{BB35C776-7152-4BF5-991D-0E060AF496BD}"/>
              </a:ext>
            </a:extLst>
          </p:cNvPr>
          <p:cNvPicPr/>
          <p:nvPr/>
        </p:nvPicPr>
        <p:blipFill rotWithShape="1">
          <a:blip r:embed="rId2" cstate="print">
            <a:extLst>
              <a:ext uri="{28A0092B-C50C-407E-A947-70E740481C1C}">
                <a14:useLocalDpi xmlns:a14="http://schemas.microsoft.com/office/drawing/2010/main" val="0"/>
              </a:ext>
            </a:extLst>
          </a:blip>
          <a:srcRect l="16471" r="26213" b="14390"/>
          <a:stretch/>
        </p:blipFill>
        <p:spPr>
          <a:xfrm>
            <a:off x="3108191" y="1721324"/>
            <a:ext cx="2927617" cy="2222537"/>
          </a:xfrm>
          <a:prstGeom prst="rect">
            <a:avLst/>
          </a:prstGeom>
        </p:spPr>
      </p:pic>
      <p:sp>
        <p:nvSpPr>
          <p:cNvPr id="7" name="TextBox 6">
            <a:extLst>
              <a:ext uri="{FF2B5EF4-FFF2-40B4-BE49-F238E27FC236}">
                <a16:creationId xmlns:a16="http://schemas.microsoft.com/office/drawing/2014/main" id="{1497DED8-429F-4C66-AE35-B39F9229C96A}"/>
              </a:ext>
            </a:extLst>
          </p:cNvPr>
          <p:cNvSpPr txBox="1"/>
          <p:nvPr/>
        </p:nvSpPr>
        <p:spPr>
          <a:xfrm>
            <a:off x="3319503" y="3943861"/>
            <a:ext cx="2716305" cy="307777"/>
          </a:xfrm>
          <a:prstGeom prst="rect">
            <a:avLst/>
          </a:prstGeom>
          <a:noFill/>
        </p:spPr>
        <p:txBody>
          <a:bodyPr wrap="square">
            <a:spAutoFit/>
          </a:bodyPr>
          <a:lstStyle/>
          <a:p>
            <a:r>
              <a:rPr lang="en-US" sz="1400" dirty="0">
                <a:solidFill>
                  <a:schemeClr val="bg1">
                    <a:lumMod val="50000"/>
                  </a:schemeClr>
                </a:solidFill>
              </a:rPr>
              <a:t>Figure6:Reconstracted_2QKE</a:t>
            </a:r>
            <a:endParaRPr lang="en-GB" sz="1400" dirty="0">
              <a:solidFill>
                <a:schemeClr val="bg1">
                  <a:lumMod val="50000"/>
                </a:schemeClr>
              </a:solidFill>
            </a:endParaRPr>
          </a:p>
        </p:txBody>
      </p:sp>
      <p:sp>
        <p:nvSpPr>
          <p:cNvPr id="9" name="TextBox 8">
            <a:extLst>
              <a:ext uri="{FF2B5EF4-FFF2-40B4-BE49-F238E27FC236}">
                <a16:creationId xmlns:a16="http://schemas.microsoft.com/office/drawing/2014/main" id="{AC482BA5-C8E2-4B4A-B5A2-405E600AFA7B}"/>
              </a:ext>
            </a:extLst>
          </p:cNvPr>
          <p:cNvSpPr txBox="1"/>
          <p:nvPr/>
        </p:nvSpPr>
        <p:spPr>
          <a:xfrm>
            <a:off x="912478" y="4251638"/>
            <a:ext cx="8364071" cy="738664"/>
          </a:xfrm>
          <a:prstGeom prst="rect">
            <a:avLst/>
          </a:prstGeom>
          <a:noFill/>
        </p:spPr>
        <p:txBody>
          <a:bodyPr wrap="square">
            <a:spAutoFit/>
          </a:bodyPr>
          <a:lstStyle/>
          <a:p>
            <a:pPr>
              <a:lnSpc>
                <a:spcPct val="200000"/>
              </a:lnSpc>
              <a:spcBef>
                <a:spcPts val="200"/>
              </a:spcBef>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2- </a:t>
            </a:r>
            <a:r>
              <a:rPr lang="en-US" i="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Loss Function:  </a:t>
            </a:r>
            <a:endParaRPr lang="en-GB" i="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r>
              <a:rPr lang="en-US" sz="1400" dirty="0">
                <a:effectLst/>
                <a:latin typeface="Times New Roman" panose="02020603050405020304" pitchFamily="18" charset="0"/>
                <a:ea typeface="Calibri" panose="020F0502020204030204" pitchFamily="34" charset="0"/>
                <a:cs typeface="Arial" panose="020B0604020202020204" pitchFamily="34" charset="0"/>
              </a:rPr>
              <a:t>For 2QKE Protein loss function was 0.6 which is very good after training the whole data with 450 iterations</a:t>
            </a:r>
            <a:endParaRPr lang="en-GB" dirty="0"/>
          </a:p>
        </p:txBody>
      </p:sp>
    </p:spTree>
    <p:extLst>
      <p:ext uri="{BB962C8B-B14F-4D97-AF65-F5344CB8AC3E}">
        <p14:creationId xmlns:p14="http://schemas.microsoft.com/office/powerpoint/2010/main" val="15759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148131" y="1157905"/>
            <a:ext cx="4074673" cy="308213"/>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2QKE Protein</a:t>
            </a:r>
          </a:p>
          <a:p>
            <a:pPr marL="127000" indent="0">
              <a:buNone/>
            </a:pPr>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3-</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GB" sz="1400" dirty="0">
                <a:effectLst/>
                <a:latin typeface="Cambria" panose="02040503050406030204" pitchFamily="18" charset="0"/>
                <a:ea typeface="Calibri" panose="020F0502020204030204" pitchFamily="34" charset="0"/>
                <a:cs typeface="Arial" panose="020B0604020202020204" pitchFamily="34" charset="0"/>
              </a:rPr>
              <a:t>Cross Validation </a:t>
            </a:r>
            <a:r>
              <a:rPr lang="en-US" sz="1400" dirty="0">
                <a:effectLst/>
                <a:latin typeface="Cambria" panose="02040503050406030204" pitchFamily="18" charset="0"/>
                <a:ea typeface="Calibri" panose="020F0502020204030204" pitchFamily="34" charset="0"/>
                <a:cs typeface="Arial" panose="020B0604020202020204" pitchFamily="34" charset="0"/>
              </a:rPr>
              <a:t>:</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20518"/>
            <a:ext cx="4302000" cy="630000"/>
          </a:xfrm>
        </p:spPr>
        <p:txBody>
          <a:bodyPr/>
          <a:lstStyle/>
          <a:p>
            <a:r>
              <a:rPr lang="en-US" dirty="0"/>
              <a:t>Training Data: Validation</a:t>
            </a:r>
            <a:endParaRPr lang="en-GB" dirty="0"/>
          </a:p>
        </p:txBody>
      </p:sp>
      <p:sp>
        <p:nvSpPr>
          <p:cNvPr id="9" name="TextBox 8">
            <a:extLst>
              <a:ext uri="{FF2B5EF4-FFF2-40B4-BE49-F238E27FC236}">
                <a16:creationId xmlns:a16="http://schemas.microsoft.com/office/drawing/2014/main" id="{AC482BA5-C8E2-4B4A-B5A2-405E600AFA7B}"/>
              </a:ext>
            </a:extLst>
          </p:cNvPr>
          <p:cNvSpPr txBox="1"/>
          <p:nvPr/>
        </p:nvSpPr>
        <p:spPr>
          <a:xfrm>
            <a:off x="628169" y="2118208"/>
            <a:ext cx="8364071" cy="1650837"/>
          </a:xfrm>
          <a:prstGeom prst="rect">
            <a:avLst/>
          </a:prstGeom>
          <a:noFill/>
        </p:spPr>
        <p:txBody>
          <a:bodyPr wrap="square">
            <a:spAutoFit/>
          </a:bodyPr>
          <a:lstStyle/>
          <a:p>
            <a:pPr>
              <a:lnSpc>
                <a:spcPct val="200000"/>
              </a:lnSpc>
              <a:spcBef>
                <a:spcPts val="200"/>
              </a:spcBef>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4-</a:t>
            </a:r>
            <a:r>
              <a:rPr lang="en-GB" dirty="0">
                <a:solidFill>
                  <a:schemeClr val="tx1"/>
                </a:solidFill>
                <a:latin typeface="Cambria" panose="02040503050406030204" pitchFamily="18" charset="0"/>
                <a:ea typeface="Calibri" panose="020F0502020204030204" pitchFamily="34" charset="0"/>
                <a:cs typeface="Arial" panose="020B0604020202020204" pitchFamily="34" charset="0"/>
              </a:rPr>
              <a:t>Concatenation of TSV files for inputs and outputs </a:t>
            </a:r>
          </a:p>
          <a:p>
            <a:pPr marL="285750" indent="-285750">
              <a:lnSpc>
                <a:spcPct val="200000"/>
              </a:lnSpc>
              <a:spcBef>
                <a:spcPts val="200"/>
              </a:spcBef>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Best RMSD (0.75 A˚ RMSD).</a:t>
            </a:r>
          </a:p>
          <a:p>
            <a:pPr marL="285750" indent="-285750">
              <a:lnSpc>
                <a:spcPct val="200000"/>
              </a:lnSpc>
              <a:spcBef>
                <a:spcPts val="200"/>
              </a:spcBef>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 Average (1.50 A˚ RMSD).</a:t>
            </a:r>
          </a:p>
          <a:p>
            <a:pPr marL="285750" indent="-285750">
              <a:lnSpc>
                <a:spcPct val="200000"/>
              </a:lnSpc>
              <a:spcBef>
                <a:spcPts val="200"/>
              </a:spcBef>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Worst (2.50 RMSD A˚).</a:t>
            </a:r>
            <a:endParaRPr lang="en-GB" sz="1200" i="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A05C1B8-95A5-4F17-81FA-EAD323E8F16F}"/>
              </a:ext>
            </a:extLst>
          </p:cNvPr>
          <p:cNvSpPr txBox="1"/>
          <p:nvPr/>
        </p:nvSpPr>
        <p:spPr>
          <a:xfrm>
            <a:off x="722300" y="1302608"/>
            <a:ext cx="7330567" cy="888513"/>
          </a:xfrm>
          <a:prstGeom prst="rect">
            <a:avLst/>
          </a:prstGeom>
          <a:noFill/>
        </p:spPr>
        <p:txBody>
          <a:bodyPr wrap="square" lIns="91440" tIns="45720" rIns="91440" bIns="45720" anchor="t">
            <a:spAutoFit/>
          </a:bodyPr>
          <a:lstStyle/>
          <a:p>
            <a:pPr>
              <a:lnSpc>
                <a:spcPct val="200000"/>
              </a:lnSpc>
              <a:spcAft>
                <a:spcPts val="800"/>
              </a:spcAft>
            </a:pPr>
            <a:r>
              <a:rPr lang="en-GB" sz="1400" dirty="0">
                <a:effectLst/>
                <a:latin typeface="Cambria"/>
                <a:ea typeface="Cambria"/>
              </a:rPr>
              <a:t>To </a:t>
            </a:r>
            <a:r>
              <a:rPr lang="en-GB" dirty="0">
                <a:latin typeface="Cambria"/>
                <a:ea typeface="Cambria"/>
              </a:rPr>
              <a:t>compare </a:t>
            </a:r>
            <a:r>
              <a:rPr lang="en-GB" sz="1400" dirty="0">
                <a:effectLst/>
                <a:latin typeface="Cambria"/>
                <a:ea typeface="Cambria"/>
              </a:rPr>
              <a:t>RMSD for all inputs and outputs after training - smaller RMSD than 2 the better it gets- for example, RMSD for input_235 and output _235 for 2QKE was </a:t>
            </a:r>
            <a:r>
              <a:rPr lang="en-GB" sz="1400" b="1" dirty="0">
                <a:effectLst/>
                <a:latin typeface="Cambria"/>
                <a:ea typeface="Cambria"/>
              </a:rPr>
              <a:t>0.857</a:t>
            </a:r>
            <a:r>
              <a:rPr lang="en-GB" sz="1400" dirty="0">
                <a:effectLst/>
                <a:latin typeface="Cambria"/>
                <a:ea typeface="Cambria"/>
              </a:rPr>
              <a:t> </a:t>
            </a:r>
            <a:r>
              <a:rPr lang="en-US" sz="1400" b="1" dirty="0">
                <a:effectLst/>
                <a:latin typeface="Cambria"/>
                <a:ea typeface="Cambria"/>
              </a:rPr>
              <a:t>A</a:t>
            </a:r>
            <a:r>
              <a:rPr lang="en-GB" sz="1400" baseline="30000" dirty="0">
                <a:effectLst/>
                <a:latin typeface="Cambria"/>
                <a:ea typeface="Cambria"/>
              </a:rPr>
              <a:t>0</a:t>
            </a:r>
            <a:r>
              <a:rPr lang="en-GB" sz="1400" dirty="0">
                <a:effectLst/>
                <a:latin typeface="Cambria"/>
                <a:ea typeface="Cambria"/>
              </a:rPr>
              <a:t>.</a:t>
            </a:r>
          </a:p>
        </p:txBody>
      </p:sp>
      <p:pic>
        <p:nvPicPr>
          <p:cNvPr id="10" name="Picture 9" descr="A graph with numbers and a bar&#10;&#10;Description automatically generated">
            <a:extLst>
              <a:ext uri="{FF2B5EF4-FFF2-40B4-BE49-F238E27FC236}">
                <a16:creationId xmlns:a16="http://schemas.microsoft.com/office/drawing/2014/main" id="{6764DB03-5F22-4DB5-9D8C-B854A191D29E}"/>
              </a:ext>
            </a:extLst>
          </p:cNvPr>
          <p:cNvPicPr/>
          <p:nvPr/>
        </p:nvPicPr>
        <p:blipFill>
          <a:blip r:embed="rId2">
            <a:extLst>
              <a:ext uri="{28A0092B-C50C-407E-A947-70E740481C1C}">
                <a14:useLocalDpi xmlns:a14="http://schemas.microsoft.com/office/drawing/2010/main" val="0"/>
              </a:ext>
            </a:extLst>
          </a:blip>
          <a:stretch>
            <a:fillRect/>
          </a:stretch>
        </p:blipFill>
        <p:spPr>
          <a:xfrm>
            <a:off x="3371126" y="2549016"/>
            <a:ext cx="2878155" cy="2243245"/>
          </a:xfrm>
          <a:prstGeom prst="rect">
            <a:avLst/>
          </a:prstGeom>
        </p:spPr>
      </p:pic>
      <p:sp>
        <p:nvSpPr>
          <p:cNvPr id="11" name="TextBox 10">
            <a:extLst>
              <a:ext uri="{FF2B5EF4-FFF2-40B4-BE49-F238E27FC236}">
                <a16:creationId xmlns:a16="http://schemas.microsoft.com/office/drawing/2014/main" id="{01D671AC-2A7F-492D-851E-01276C74CD6D}"/>
              </a:ext>
            </a:extLst>
          </p:cNvPr>
          <p:cNvSpPr txBox="1"/>
          <p:nvPr/>
        </p:nvSpPr>
        <p:spPr>
          <a:xfrm>
            <a:off x="3371126" y="4792261"/>
            <a:ext cx="3055131" cy="307777"/>
          </a:xfrm>
          <a:prstGeom prst="rect">
            <a:avLst/>
          </a:prstGeom>
          <a:noFill/>
        </p:spPr>
        <p:txBody>
          <a:bodyPr wrap="square">
            <a:spAutoFit/>
          </a:bodyPr>
          <a:lstStyle/>
          <a:p>
            <a:r>
              <a:rPr lang="en-US" sz="1400" dirty="0">
                <a:solidFill>
                  <a:schemeClr val="bg1">
                    <a:lumMod val="50000"/>
                  </a:schemeClr>
                </a:solidFill>
              </a:rPr>
              <a:t>Figure7.1:Histogram_RMSD_2QKE</a:t>
            </a:r>
            <a:endParaRPr lang="en-GB" sz="1400" dirty="0">
              <a:solidFill>
                <a:schemeClr val="bg1">
                  <a:lumMod val="50000"/>
                </a:schemeClr>
              </a:solidFill>
            </a:endParaRPr>
          </a:p>
        </p:txBody>
      </p:sp>
      <p:pic>
        <p:nvPicPr>
          <p:cNvPr id="12" name="Picture 11">
            <a:extLst>
              <a:ext uri="{FF2B5EF4-FFF2-40B4-BE49-F238E27FC236}">
                <a16:creationId xmlns:a16="http://schemas.microsoft.com/office/drawing/2014/main" id="{4569D8CB-56A2-4163-B4A7-CE1A0D8113E0}"/>
              </a:ext>
            </a:extLst>
          </p:cNvPr>
          <p:cNvPicPr/>
          <p:nvPr/>
        </p:nvPicPr>
        <p:blipFill rotWithShape="1">
          <a:blip r:embed="rId3">
            <a:extLst>
              <a:ext uri="{28A0092B-C50C-407E-A947-70E740481C1C}">
                <a14:useLocalDpi xmlns:a14="http://schemas.microsoft.com/office/drawing/2010/main" val="0"/>
              </a:ext>
            </a:extLst>
          </a:blip>
          <a:srcRect b="48174"/>
          <a:stretch/>
        </p:blipFill>
        <p:spPr bwMode="auto">
          <a:xfrm>
            <a:off x="6358029" y="2571750"/>
            <a:ext cx="2722699" cy="2220511"/>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EC81E78-FA95-41AC-9E5B-CA79135BAF96}"/>
              </a:ext>
            </a:extLst>
          </p:cNvPr>
          <p:cNvSpPr txBox="1"/>
          <p:nvPr/>
        </p:nvSpPr>
        <p:spPr>
          <a:xfrm>
            <a:off x="6535005" y="4792260"/>
            <a:ext cx="4644998" cy="307777"/>
          </a:xfrm>
          <a:prstGeom prst="rect">
            <a:avLst/>
          </a:prstGeom>
          <a:noFill/>
        </p:spPr>
        <p:txBody>
          <a:bodyPr wrap="square">
            <a:spAutoFit/>
          </a:bodyPr>
          <a:lstStyle/>
          <a:p>
            <a:r>
              <a:rPr lang="en-US" sz="1400" dirty="0">
                <a:solidFill>
                  <a:schemeClr val="bg1">
                    <a:lumMod val="50000"/>
                  </a:schemeClr>
                </a:solidFill>
              </a:rPr>
              <a:t>Figure7.2:RMSD_TSV_2QKE</a:t>
            </a:r>
            <a:endParaRPr lang="en-GB" sz="1400" dirty="0">
              <a:solidFill>
                <a:schemeClr val="bg1">
                  <a:lumMod val="50000"/>
                </a:schemeClr>
              </a:solidFill>
            </a:endParaRPr>
          </a:p>
        </p:txBody>
      </p:sp>
    </p:spTree>
    <p:extLst>
      <p:ext uri="{BB962C8B-B14F-4D97-AF65-F5344CB8AC3E}">
        <p14:creationId xmlns:p14="http://schemas.microsoft.com/office/powerpoint/2010/main" val="428196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62429" y="1078218"/>
            <a:ext cx="4074673" cy="308213"/>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2QKE Protein</a:t>
            </a:r>
          </a:p>
          <a:p>
            <a:pPr marL="127000" indent="0">
              <a:buNone/>
            </a:pPr>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5-</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Diversity</a:t>
            </a:r>
            <a:r>
              <a:rPr lang="en-GB" sz="1400" dirty="0">
                <a:solidFill>
                  <a:schemeClr val="tx1"/>
                </a:solidFill>
                <a:effectLst/>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53390"/>
            <a:ext cx="4302000" cy="630000"/>
          </a:xfrm>
        </p:spPr>
        <p:txBody>
          <a:bodyPr/>
          <a:lstStyle/>
          <a:p>
            <a:r>
              <a:rPr lang="en-US" dirty="0"/>
              <a:t>Training Data: Validation</a:t>
            </a:r>
            <a:endParaRPr lang="en-GB" dirty="0"/>
          </a:p>
        </p:txBody>
      </p:sp>
      <p:sp>
        <p:nvSpPr>
          <p:cNvPr id="9" name="TextBox 8">
            <a:extLst>
              <a:ext uri="{FF2B5EF4-FFF2-40B4-BE49-F238E27FC236}">
                <a16:creationId xmlns:a16="http://schemas.microsoft.com/office/drawing/2014/main" id="{AC482BA5-C8E2-4B4A-B5A2-405E600AFA7B}"/>
              </a:ext>
            </a:extLst>
          </p:cNvPr>
          <p:cNvSpPr txBox="1"/>
          <p:nvPr/>
        </p:nvSpPr>
        <p:spPr>
          <a:xfrm>
            <a:off x="1189102" y="1905561"/>
            <a:ext cx="8364071" cy="799321"/>
          </a:xfrm>
          <a:prstGeom prst="rect">
            <a:avLst/>
          </a:prstGeom>
          <a:noFill/>
        </p:spPr>
        <p:txBody>
          <a:bodyPr wrap="square">
            <a:spAutoFit/>
          </a:bodyPr>
          <a:lstStyle/>
          <a:p>
            <a:pPr marL="171450" indent="-171450">
              <a:lnSpc>
                <a:spcPct val="200000"/>
              </a:lnSpc>
              <a:spcBef>
                <a:spcPts val="200"/>
              </a:spcBef>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    Best RMSD (0.75 A˚ RMSD).</a:t>
            </a:r>
          </a:p>
          <a:p>
            <a:pPr marL="285750" indent="-285750">
              <a:lnSpc>
                <a:spcPct val="200000"/>
              </a:lnSpc>
              <a:spcBef>
                <a:spcPts val="200"/>
              </a:spcBef>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 Average (1.50 A˚ RMSD) and Worst (2.50 RMSD A˚).</a:t>
            </a:r>
            <a:endParaRPr lang="en-GB" sz="1200" i="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A05C1B8-95A5-4F17-81FA-EAD323E8F16F}"/>
              </a:ext>
            </a:extLst>
          </p:cNvPr>
          <p:cNvSpPr txBox="1"/>
          <p:nvPr/>
        </p:nvSpPr>
        <p:spPr>
          <a:xfrm>
            <a:off x="1341616" y="1131196"/>
            <a:ext cx="7330567" cy="887231"/>
          </a:xfrm>
          <a:prstGeom prst="rect">
            <a:avLst/>
          </a:prstGeom>
          <a:noFill/>
        </p:spPr>
        <p:txBody>
          <a:bodyPr wrap="square" lIns="91440" tIns="45720" rIns="91440" bIns="45720" anchor="t">
            <a:spAutoFit/>
          </a:bodyPr>
          <a:lstStyle/>
          <a:p>
            <a:pPr>
              <a:lnSpc>
                <a:spcPct val="200000"/>
              </a:lnSpc>
              <a:spcAft>
                <a:spcPts val="800"/>
              </a:spcAft>
            </a:pPr>
            <a:r>
              <a:rPr lang="en-GB" sz="1400" dirty="0">
                <a:effectLst/>
                <a:latin typeface="Cambria"/>
                <a:ea typeface="Cambria"/>
              </a:rPr>
              <a:t>For diversity step, it is important for developing accurate and robust model for protein structure prediction, we also </a:t>
            </a:r>
            <a:r>
              <a:rPr lang="en-GB" dirty="0">
                <a:latin typeface="Cambria"/>
                <a:ea typeface="Cambria"/>
              </a:rPr>
              <a:t>compared </a:t>
            </a:r>
            <a:r>
              <a:rPr lang="en-GB" sz="1400" dirty="0">
                <a:effectLst/>
                <a:latin typeface="Cambria"/>
                <a:ea typeface="Cambria"/>
              </a:rPr>
              <a:t>RMSDs between </a:t>
            </a:r>
            <a:r>
              <a:rPr lang="en-GB" sz="1400" dirty="0" err="1">
                <a:effectLst/>
                <a:latin typeface="Cambria"/>
                <a:ea typeface="Cambria"/>
              </a:rPr>
              <a:t>inputs_inputs</a:t>
            </a:r>
            <a:r>
              <a:rPr lang="en-GB" sz="1400" dirty="0">
                <a:effectLst/>
                <a:latin typeface="Cambria"/>
                <a:ea typeface="Cambria"/>
              </a:rPr>
              <a:t> and </a:t>
            </a:r>
            <a:r>
              <a:rPr lang="en-GB" sz="1400" dirty="0" err="1">
                <a:effectLst/>
                <a:latin typeface="Cambria"/>
                <a:ea typeface="Cambria"/>
              </a:rPr>
              <a:t>outputs_outputs</a:t>
            </a:r>
            <a:r>
              <a:rPr lang="en-GB" sz="1400" dirty="0">
                <a:effectLst/>
                <a:latin typeface="Cambria"/>
                <a:ea typeface="Cambria"/>
              </a:rPr>
              <a:t>.</a:t>
            </a:r>
            <a:r>
              <a:rPr lang="en-GB" dirty="0">
                <a:latin typeface="Cambria"/>
                <a:ea typeface="Cambria"/>
              </a:rPr>
              <a:t> </a:t>
            </a:r>
            <a:endParaRPr lang="en-GB" sz="1400" dirty="0">
              <a:effectLst/>
              <a:latin typeface="Cambria" panose="02040503050406030204" pitchFamily="18" charset="0"/>
              <a:ea typeface="Cambria" panose="02040503050406030204" pitchFamily="18" charset="0"/>
              <a:cs typeface="Arial" panose="020B0604020202020204" pitchFamily="34" charset="0"/>
            </a:endParaRPr>
          </a:p>
        </p:txBody>
      </p:sp>
      <p:sp>
        <p:nvSpPr>
          <p:cNvPr id="11" name="TextBox 10">
            <a:extLst>
              <a:ext uri="{FF2B5EF4-FFF2-40B4-BE49-F238E27FC236}">
                <a16:creationId xmlns:a16="http://schemas.microsoft.com/office/drawing/2014/main" id="{01D671AC-2A7F-492D-851E-01276C74CD6D}"/>
              </a:ext>
            </a:extLst>
          </p:cNvPr>
          <p:cNvSpPr txBox="1"/>
          <p:nvPr/>
        </p:nvSpPr>
        <p:spPr>
          <a:xfrm>
            <a:off x="331584" y="4844831"/>
            <a:ext cx="3805518" cy="307777"/>
          </a:xfrm>
          <a:prstGeom prst="rect">
            <a:avLst/>
          </a:prstGeom>
          <a:noFill/>
        </p:spPr>
        <p:txBody>
          <a:bodyPr wrap="square">
            <a:spAutoFit/>
          </a:bodyPr>
          <a:lstStyle/>
          <a:p>
            <a:r>
              <a:rPr lang="en-US" sz="1400" dirty="0">
                <a:solidFill>
                  <a:schemeClr val="bg1">
                    <a:lumMod val="50000"/>
                  </a:schemeClr>
                </a:solidFill>
              </a:rPr>
              <a:t>Figure8.1:input_input_RMSD_diversity_2QKE</a:t>
            </a:r>
            <a:endParaRPr lang="en-GB" sz="1400" dirty="0">
              <a:solidFill>
                <a:schemeClr val="bg1">
                  <a:lumMod val="50000"/>
                </a:schemeClr>
              </a:solidFill>
            </a:endParaRPr>
          </a:p>
        </p:txBody>
      </p:sp>
      <p:pic>
        <p:nvPicPr>
          <p:cNvPr id="12" name="Picture 11" descr="A graph with numbers and a bar&#10;&#10;Description automatically generated">
            <a:extLst>
              <a:ext uri="{FF2B5EF4-FFF2-40B4-BE49-F238E27FC236}">
                <a16:creationId xmlns:a16="http://schemas.microsoft.com/office/drawing/2014/main" id="{B6365217-D14F-4897-9B00-F190F0D19054}"/>
              </a:ext>
            </a:extLst>
          </p:cNvPr>
          <p:cNvPicPr/>
          <p:nvPr/>
        </p:nvPicPr>
        <p:blipFill>
          <a:blip r:embed="rId2">
            <a:extLst>
              <a:ext uri="{28A0092B-C50C-407E-A947-70E740481C1C}">
                <a14:useLocalDpi xmlns:a14="http://schemas.microsoft.com/office/drawing/2010/main" val="0"/>
              </a:ext>
            </a:extLst>
          </a:blip>
          <a:stretch>
            <a:fillRect/>
          </a:stretch>
        </p:blipFill>
        <p:spPr>
          <a:xfrm>
            <a:off x="500633" y="2677171"/>
            <a:ext cx="3148113" cy="2204719"/>
          </a:xfrm>
          <a:prstGeom prst="rect">
            <a:avLst/>
          </a:prstGeom>
        </p:spPr>
      </p:pic>
      <p:pic>
        <p:nvPicPr>
          <p:cNvPr id="13" name="Picture 12" descr="A graph with numbers and a bar&#10;&#10;Description automatically generated">
            <a:extLst>
              <a:ext uri="{FF2B5EF4-FFF2-40B4-BE49-F238E27FC236}">
                <a16:creationId xmlns:a16="http://schemas.microsoft.com/office/drawing/2014/main" id="{1FE70C7E-5874-4388-921F-4FC50F8E79FB}"/>
              </a:ext>
            </a:extLst>
          </p:cNvPr>
          <p:cNvPicPr/>
          <p:nvPr/>
        </p:nvPicPr>
        <p:blipFill>
          <a:blip r:embed="rId2">
            <a:extLst>
              <a:ext uri="{28A0092B-C50C-407E-A947-70E740481C1C}">
                <a14:useLocalDpi xmlns:a14="http://schemas.microsoft.com/office/drawing/2010/main" val="0"/>
              </a:ext>
            </a:extLst>
          </a:blip>
          <a:stretch>
            <a:fillRect/>
          </a:stretch>
        </p:blipFill>
        <p:spPr>
          <a:xfrm>
            <a:off x="5495256" y="2640111"/>
            <a:ext cx="3251097" cy="2204719"/>
          </a:xfrm>
          <a:prstGeom prst="rect">
            <a:avLst/>
          </a:prstGeom>
        </p:spPr>
      </p:pic>
      <p:sp>
        <p:nvSpPr>
          <p:cNvPr id="14" name="TextBox 13">
            <a:extLst>
              <a:ext uri="{FF2B5EF4-FFF2-40B4-BE49-F238E27FC236}">
                <a16:creationId xmlns:a16="http://schemas.microsoft.com/office/drawing/2014/main" id="{B9DC72CE-DEF8-471B-9A19-E26CB7A415B7}"/>
              </a:ext>
            </a:extLst>
          </p:cNvPr>
          <p:cNvSpPr txBox="1"/>
          <p:nvPr/>
        </p:nvSpPr>
        <p:spPr>
          <a:xfrm>
            <a:off x="5125248" y="4844830"/>
            <a:ext cx="4652682" cy="307777"/>
          </a:xfrm>
          <a:prstGeom prst="rect">
            <a:avLst/>
          </a:prstGeom>
          <a:noFill/>
        </p:spPr>
        <p:txBody>
          <a:bodyPr wrap="square">
            <a:spAutoFit/>
          </a:bodyPr>
          <a:lstStyle/>
          <a:p>
            <a:r>
              <a:rPr lang="en-US" sz="1400" dirty="0">
                <a:solidFill>
                  <a:schemeClr val="bg1">
                    <a:lumMod val="50000"/>
                  </a:schemeClr>
                </a:solidFill>
              </a:rPr>
              <a:t>Figure8.2:output_</a:t>
            </a:r>
            <a:r>
              <a:rPr lang="en-US" dirty="0">
                <a:solidFill>
                  <a:schemeClr val="bg1">
                    <a:lumMod val="50000"/>
                  </a:schemeClr>
                </a:solidFill>
              </a:rPr>
              <a:t>out</a:t>
            </a:r>
            <a:r>
              <a:rPr lang="en-US" sz="1400" dirty="0">
                <a:solidFill>
                  <a:schemeClr val="bg1">
                    <a:lumMod val="50000"/>
                  </a:schemeClr>
                </a:solidFill>
              </a:rPr>
              <a:t>put_RMSD_diversity_2QKE</a:t>
            </a:r>
            <a:endParaRPr lang="en-GB" sz="1400" dirty="0">
              <a:solidFill>
                <a:schemeClr val="bg1">
                  <a:lumMod val="50000"/>
                </a:schemeClr>
              </a:solidFill>
            </a:endParaRPr>
          </a:p>
        </p:txBody>
      </p:sp>
    </p:spTree>
    <p:extLst>
      <p:ext uri="{BB962C8B-B14F-4D97-AF65-F5344CB8AC3E}">
        <p14:creationId xmlns:p14="http://schemas.microsoft.com/office/powerpoint/2010/main" val="191652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62429" y="1078218"/>
            <a:ext cx="4074673" cy="308213"/>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2QKE Protein</a:t>
            </a:r>
          </a:p>
          <a:p>
            <a:pPr marL="127000" indent="0">
              <a:buNone/>
            </a:pPr>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6-</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Ramachandran Plot</a:t>
            </a:r>
            <a:r>
              <a:rPr lang="en-GB" sz="1400" dirty="0">
                <a:solidFill>
                  <a:schemeClr val="tx1"/>
                </a:solidFill>
                <a:effectLst/>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11121"/>
            <a:ext cx="4302000" cy="630000"/>
          </a:xfrm>
        </p:spPr>
        <p:txBody>
          <a:bodyPr/>
          <a:lstStyle/>
          <a:p>
            <a:r>
              <a:rPr lang="en-US" dirty="0"/>
              <a:t>Training Data: Validation</a:t>
            </a:r>
            <a:endParaRPr lang="en-GB" dirty="0"/>
          </a:p>
        </p:txBody>
      </p:sp>
      <p:sp>
        <p:nvSpPr>
          <p:cNvPr id="8" name="TextBox 7">
            <a:extLst>
              <a:ext uri="{FF2B5EF4-FFF2-40B4-BE49-F238E27FC236}">
                <a16:creationId xmlns:a16="http://schemas.microsoft.com/office/drawing/2014/main" id="{AA05C1B8-95A5-4F17-81FA-EAD323E8F16F}"/>
              </a:ext>
            </a:extLst>
          </p:cNvPr>
          <p:cNvSpPr txBox="1"/>
          <p:nvPr/>
        </p:nvSpPr>
        <p:spPr>
          <a:xfrm>
            <a:off x="1210070" y="1157652"/>
            <a:ext cx="7330567" cy="1318118"/>
          </a:xfrm>
          <a:prstGeom prst="rect">
            <a:avLst/>
          </a:prstGeom>
          <a:noFill/>
        </p:spPr>
        <p:txBody>
          <a:bodyPr wrap="square">
            <a:spAutoFit/>
          </a:bodyPr>
          <a:lstStyle/>
          <a:p>
            <a:pPr>
              <a:lnSpc>
                <a:spcPct val="200000"/>
              </a:lnSpc>
              <a:spcAft>
                <a:spcPts val="800"/>
              </a:spcAft>
            </a:pPr>
            <a:r>
              <a:rPr lang="en-GB" sz="1400" dirty="0">
                <a:effectLst/>
                <a:latin typeface="Cambria" panose="02040503050406030204" pitchFamily="18" charset="0"/>
                <a:ea typeface="Cambria" panose="02040503050406030204" pitchFamily="18" charset="0"/>
                <a:cs typeface="Arial" panose="020B0604020202020204" pitchFamily="34" charset="0"/>
              </a:rPr>
              <a:t>It is used in the development and validation of computational methods for protein structure prediction. The following figures show that input and output in alpha-helix and beta-sheets (red region) are almost the same.</a:t>
            </a:r>
          </a:p>
        </p:txBody>
      </p:sp>
      <p:sp>
        <p:nvSpPr>
          <p:cNvPr id="11" name="TextBox 10">
            <a:extLst>
              <a:ext uri="{FF2B5EF4-FFF2-40B4-BE49-F238E27FC236}">
                <a16:creationId xmlns:a16="http://schemas.microsoft.com/office/drawing/2014/main" id="{01D671AC-2A7F-492D-851E-01276C74CD6D}"/>
              </a:ext>
            </a:extLst>
          </p:cNvPr>
          <p:cNvSpPr txBox="1"/>
          <p:nvPr/>
        </p:nvSpPr>
        <p:spPr>
          <a:xfrm>
            <a:off x="331584" y="4844831"/>
            <a:ext cx="3805518" cy="307777"/>
          </a:xfrm>
          <a:prstGeom prst="rect">
            <a:avLst/>
          </a:prstGeom>
          <a:noFill/>
        </p:spPr>
        <p:txBody>
          <a:bodyPr wrap="square">
            <a:spAutoFit/>
          </a:bodyPr>
          <a:lstStyle/>
          <a:p>
            <a:r>
              <a:rPr lang="en-US" sz="1400" dirty="0">
                <a:solidFill>
                  <a:schemeClr val="bg1">
                    <a:lumMod val="50000"/>
                  </a:schemeClr>
                </a:solidFill>
              </a:rPr>
              <a:t>Figure9.1:input_input_RMSD_RP_2QKE</a:t>
            </a:r>
            <a:endParaRPr lang="en-GB" sz="1400" dirty="0">
              <a:solidFill>
                <a:schemeClr val="bg1">
                  <a:lumMod val="50000"/>
                </a:schemeClr>
              </a:solidFill>
            </a:endParaRPr>
          </a:p>
        </p:txBody>
      </p:sp>
      <p:sp>
        <p:nvSpPr>
          <p:cNvPr id="14" name="TextBox 13">
            <a:extLst>
              <a:ext uri="{FF2B5EF4-FFF2-40B4-BE49-F238E27FC236}">
                <a16:creationId xmlns:a16="http://schemas.microsoft.com/office/drawing/2014/main" id="{B9DC72CE-DEF8-471B-9A19-E26CB7A415B7}"/>
              </a:ext>
            </a:extLst>
          </p:cNvPr>
          <p:cNvSpPr txBox="1"/>
          <p:nvPr/>
        </p:nvSpPr>
        <p:spPr>
          <a:xfrm>
            <a:off x="5125248" y="4844830"/>
            <a:ext cx="4652682" cy="307777"/>
          </a:xfrm>
          <a:prstGeom prst="rect">
            <a:avLst/>
          </a:prstGeom>
          <a:noFill/>
        </p:spPr>
        <p:txBody>
          <a:bodyPr wrap="square">
            <a:spAutoFit/>
          </a:bodyPr>
          <a:lstStyle/>
          <a:p>
            <a:r>
              <a:rPr lang="en-US" sz="1400" dirty="0">
                <a:solidFill>
                  <a:schemeClr val="bg1">
                    <a:lumMod val="50000"/>
                  </a:schemeClr>
                </a:solidFill>
              </a:rPr>
              <a:t>Figure9.2:output_</a:t>
            </a:r>
            <a:r>
              <a:rPr lang="en-US" dirty="0">
                <a:solidFill>
                  <a:schemeClr val="bg1">
                    <a:lumMod val="50000"/>
                  </a:schemeClr>
                </a:solidFill>
              </a:rPr>
              <a:t>out</a:t>
            </a:r>
            <a:r>
              <a:rPr lang="en-US" sz="1400" dirty="0">
                <a:solidFill>
                  <a:schemeClr val="bg1">
                    <a:lumMod val="50000"/>
                  </a:schemeClr>
                </a:solidFill>
              </a:rPr>
              <a:t>put_RMSD_</a:t>
            </a:r>
            <a:r>
              <a:rPr lang="en-US" dirty="0">
                <a:solidFill>
                  <a:schemeClr val="bg1">
                    <a:lumMod val="50000"/>
                  </a:schemeClr>
                </a:solidFill>
              </a:rPr>
              <a:t>RP</a:t>
            </a:r>
            <a:r>
              <a:rPr lang="en-US" sz="1400" dirty="0">
                <a:solidFill>
                  <a:schemeClr val="bg1">
                    <a:lumMod val="50000"/>
                  </a:schemeClr>
                </a:solidFill>
              </a:rPr>
              <a:t>_2QKE</a:t>
            </a:r>
            <a:endParaRPr lang="en-GB" sz="1400" dirty="0">
              <a:solidFill>
                <a:schemeClr val="bg1">
                  <a:lumMod val="50000"/>
                </a:schemeClr>
              </a:solidFill>
            </a:endParaRPr>
          </a:p>
        </p:txBody>
      </p:sp>
      <p:pic>
        <p:nvPicPr>
          <p:cNvPr id="10" name="Picture 9" descr="A screen shot of a chart&#10;&#10;Description automatically generated">
            <a:extLst>
              <a:ext uri="{FF2B5EF4-FFF2-40B4-BE49-F238E27FC236}">
                <a16:creationId xmlns:a16="http://schemas.microsoft.com/office/drawing/2014/main" id="{29C651F9-6C30-4C51-809D-33E9451AF017}"/>
              </a:ext>
            </a:extLst>
          </p:cNvPr>
          <p:cNvPicPr/>
          <p:nvPr/>
        </p:nvPicPr>
        <p:blipFill>
          <a:blip r:embed="rId2">
            <a:extLst>
              <a:ext uri="{28A0092B-C50C-407E-A947-70E740481C1C}">
                <a14:useLocalDpi xmlns:a14="http://schemas.microsoft.com/office/drawing/2010/main" val="0"/>
              </a:ext>
            </a:extLst>
          </a:blip>
          <a:stretch>
            <a:fillRect/>
          </a:stretch>
        </p:blipFill>
        <p:spPr>
          <a:xfrm>
            <a:off x="771584" y="2745033"/>
            <a:ext cx="2455708" cy="2020917"/>
          </a:xfrm>
          <a:prstGeom prst="rect">
            <a:avLst/>
          </a:prstGeom>
        </p:spPr>
      </p:pic>
      <p:pic>
        <p:nvPicPr>
          <p:cNvPr id="15" name="Picture 14" descr="A screen shot of a chart&#10;&#10;Description automatically generated">
            <a:extLst>
              <a:ext uri="{FF2B5EF4-FFF2-40B4-BE49-F238E27FC236}">
                <a16:creationId xmlns:a16="http://schemas.microsoft.com/office/drawing/2014/main" id="{7B726EAD-4563-4370-A5CB-2FAEEBFFA388}"/>
              </a:ext>
            </a:extLst>
          </p:cNvPr>
          <p:cNvPicPr/>
          <p:nvPr/>
        </p:nvPicPr>
        <p:blipFill>
          <a:blip r:embed="rId3">
            <a:extLst>
              <a:ext uri="{28A0092B-C50C-407E-A947-70E740481C1C}">
                <a14:useLocalDpi xmlns:a14="http://schemas.microsoft.com/office/drawing/2010/main" val="0"/>
              </a:ext>
            </a:extLst>
          </a:blip>
          <a:stretch>
            <a:fillRect/>
          </a:stretch>
        </p:blipFill>
        <p:spPr>
          <a:xfrm>
            <a:off x="5539492" y="2745033"/>
            <a:ext cx="2574848" cy="2020917"/>
          </a:xfrm>
          <a:prstGeom prst="rect">
            <a:avLst/>
          </a:prstGeom>
        </p:spPr>
      </p:pic>
    </p:spTree>
    <p:extLst>
      <p:ext uri="{BB962C8B-B14F-4D97-AF65-F5344CB8AC3E}">
        <p14:creationId xmlns:p14="http://schemas.microsoft.com/office/powerpoint/2010/main" val="291408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236070" y="1259222"/>
            <a:ext cx="5092388" cy="307777"/>
          </a:xfrm>
        </p:spPr>
        <p:txBody>
          <a:bodyPr/>
          <a:lstStyle/>
          <a:p>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FGF2,1Fq9 and 2P23 </a:t>
            </a:r>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Proteins</a:t>
            </a:r>
          </a:p>
          <a:p>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1-</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Reconstructed after training and Loss Function:</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0999" y="-19944"/>
            <a:ext cx="4302000" cy="630000"/>
          </a:xfrm>
        </p:spPr>
        <p:txBody>
          <a:bodyPr/>
          <a:lstStyle/>
          <a:p>
            <a:r>
              <a:rPr lang="en-US" dirty="0"/>
              <a:t>Training Data: Validation</a:t>
            </a:r>
            <a:endParaRPr lang="en-GB" dirty="0"/>
          </a:p>
        </p:txBody>
      </p:sp>
      <p:sp>
        <p:nvSpPr>
          <p:cNvPr id="7" name="TextBox 6">
            <a:extLst>
              <a:ext uri="{FF2B5EF4-FFF2-40B4-BE49-F238E27FC236}">
                <a16:creationId xmlns:a16="http://schemas.microsoft.com/office/drawing/2014/main" id="{1497DED8-429F-4C66-AE35-B39F9229C96A}"/>
              </a:ext>
            </a:extLst>
          </p:cNvPr>
          <p:cNvSpPr txBox="1"/>
          <p:nvPr/>
        </p:nvSpPr>
        <p:spPr>
          <a:xfrm>
            <a:off x="236070" y="4675382"/>
            <a:ext cx="2859576" cy="307777"/>
          </a:xfrm>
          <a:prstGeom prst="rect">
            <a:avLst/>
          </a:prstGeom>
          <a:noFill/>
        </p:spPr>
        <p:txBody>
          <a:bodyPr wrap="square">
            <a:spAutoFit/>
          </a:bodyPr>
          <a:lstStyle/>
          <a:p>
            <a:r>
              <a:rPr lang="en-US" sz="1400" dirty="0">
                <a:solidFill>
                  <a:schemeClr val="bg1">
                    <a:lumMod val="50000"/>
                  </a:schemeClr>
                </a:solidFill>
              </a:rPr>
              <a:t>Figure10.1:Reconstracted_FGF2</a:t>
            </a:r>
            <a:endParaRPr lang="en-GB" sz="1400" dirty="0">
              <a:solidFill>
                <a:schemeClr val="bg1">
                  <a:lumMod val="50000"/>
                </a:schemeClr>
              </a:solidFill>
            </a:endParaRPr>
          </a:p>
        </p:txBody>
      </p:sp>
      <p:sp>
        <p:nvSpPr>
          <p:cNvPr id="9" name="TextBox 8">
            <a:extLst>
              <a:ext uri="{FF2B5EF4-FFF2-40B4-BE49-F238E27FC236}">
                <a16:creationId xmlns:a16="http://schemas.microsoft.com/office/drawing/2014/main" id="{AC482BA5-C8E2-4B4A-B5A2-405E600AFA7B}"/>
              </a:ext>
            </a:extLst>
          </p:cNvPr>
          <p:cNvSpPr txBox="1"/>
          <p:nvPr/>
        </p:nvSpPr>
        <p:spPr>
          <a:xfrm>
            <a:off x="1172095" y="1566999"/>
            <a:ext cx="7971905" cy="523220"/>
          </a:xfrm>
          <a:prstGeom prst="rect">
            <a:avLst/>
          </a:prstGeom>
          <a:noFill/>
        </p:spPr>
        <p:txBody>
          <a:bodyPr wrap="square">
            <a:spAutoFit/>
          </a:bodyPr>
          <a:lstStyle/>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Arial" panose="020B0604020202020204" pitchFamily="34" charset="0"/>
              </a:rPr>
              <a:t>For each Protein loss function was 2.8,0.5,0.3 which is very good after training the whole data with 350 to 450 iterations</a:t>
            </a:r>
            <a:endParaRPr lang="en-GB" dirty="0"/>
          </a:p>
        </p:txBody>
      </p:sp>
      <p:sp>
        <p:nvSpPr>
          <p:cNvPr id="8" name="TextBox 7">
            <a:extLst>
              <a:ext uri="{FF2B5EF4-FFF2-40B4-BE49-F238E27FC236}">
                <a16:creationId xmlns:a16="http://schemas.microsoft.com/office/drawing/2014/main" id="{9399547D-BC66-48E1-BCAC-15806124A7A9}"/>
              </a:ext>
            </a:extLst>
          </p:cNvPr>
          <p:cNvSpPr txBox="1"/>
          <p:nvPr/>
        </p:nvSpPr>
        <p:spPr>
          <a:xfrm>
            <a:off x="3142210" y="4670698"/>
            <a:ext cx="2859578" cy="307777"/>
          </a:xfrm>
          <a:prstGeom prst="rect">
            <a:avLst/>
          </a:prstGeom>
          <a:noFill/>
        </p:spPr>
        <p:txBody>
          <a:bodyPr wrap="square">
            <a:spAutoFit/>
          </a:bodyPr>
          <a:lstStyle/>
          <a:p>
            <a:r>
              <a:rPr lang="en-US" sz="1400" dirty="0">
                <a:solidFill>
                  <a:schemeClr val="bg1">
                    <a:lumMod val="50000"/>
                  </a:schemeClr>
                </a:solidFill>
              </a:rPr>
              <a:t>Figure10.2:Reconstracted_</a:t>
            </a:r>
            <a:r>
              <a:rPr lang="en-US" dirty="0">
                <a:solidFill>
                  <a:schemeClr val="bg1">
                    <a:lumMod val="50000"/>
                  </a:schemeClr>
                </a:solidFill>
              </a:rPr>
              <a:t>1Fq9</a:t>
            </a:r>
            <a:endParaRPr lang="en-GB" sz="1400" dirty="0">
              <a:solidFill>
                <a:schemeClr val="bg1">
                  <a:lumMod val="50000"/>
                </a:schemeClr>
              </a:solidFill>
            </a:endParaRPr>
          </a:p>
        </p:txBody>
      </p:sp>
      <p:sp>
        <p:nvSpPr>
          <p:cNvPr id="10" name="TextBox 9">
            <a:extLst>
              <a:ext uri="{FF2B5EF4-FFF2-40B4-BE49-F238E27FC236}">
                <a16:creationId xmlns:a16="http://schemas.microsoft.com/office/drawing/2014/main" id="{A504F0D8-8ABF-4F78-B4C8-96CE4DE82499}"/>
              </a:ext>
            </a:extLst>
          </p:cNvPr>
          <p:cNvSpPr txBox="1"/>
          <p:nvPr/>
        </p:nvSpPr>
        <p:spPr>
          <a:xfrm>
            <a:off x="6048352" y="4670697"/>
            <a:ext cx="2859578" cy="307777"/>
          </a:xfrm>
          <a:prstGeom prst="rect">
            <a:avLst/>
          </a:prstGeom>
          <a:noFill/>
        </p:spPr>
        <p:txBody>
          <a:bodyPr wrap="square">
            <a:spAutoFit/>
          </a:bodyPr>
          <a:lstStyle/>
          <a:p>
            <a:r>
              <a:rPr lang="en-US" sz="1400" dirty="0">
                <a:solidFill>
                  <a:schemeClr val="bg1">
                    <a:lumMod val="50000"/>
                  </a:schemeClr>
                </a:solidFill>
              </a:rPr>
              <a:t>Figure10.3:Reconstracted_</a:t>
            </a:r>
            <a:r>
              <a:rPr lang="en-US" dirty="0">
                <a:solidFill>
                  <a:schemeClr val="bg1">
                    <a:lumMod val="50000"/>
                  </a:schemeClr>
                </a:solidFill>
              </a:rPr>
              <a:t>2P23</a:t>
            </a:r>
            <a:endParaRPr lang="en-GB" sz="1400" dirty="0">
              <a:solidFill>
                <a:schemeClr val="bg1">
                  <a:lumMod val="50000"/>
                </a:schemeClr>
              </a:solidFill>
            </a:endParaRPr>
          </a:p>
        </p:txBody>
      </p:sp>
      <p:pic>
        <p:nvPicPr>
          <p:cNvPr id="11" name="Picture 10" descr="A green and blue swirls on a black background&#10;&#10;Description automatically generated">
            <a:extLst>
              <a:ext uri="{FF2B5EF4-FFF2-40B4-BE49-F238E27FC236}">
                <a16:creationId xmlns:a16="http://schemas.microsoft.com/office/drawing/2014/main" id="{A21DE968-A156-4607-990B-B7538EC7A819}"/>
              </a:ext>
            </a:extLst>
          </p:cNvPr>
          <p:cNvPicPr/>
          <p:nvPr/>
        </p:nvPicPr>
        <p:blipFill rotWithShape="1">
          <a:blip r:embed="rId2">
            <a:extLst>
              <a:ext uri="{28A0092B-C50C-407E-A947-70E740481C1C}">
                <a14:useLocalDpi xmlns:a14="http://schemas.microsoft.com/office/drawing/2010/main" val="0"/>
              </a:ext>
            </a:extLst>
          </a:blip>
          <a:srcRect l="26030" t="32704" r="43661" b="5738"/>
          <a:stretch/>
        </p:blipFill>
        <p:spPr bwMode="auto">
          <a:xfrm>
            <a:off x="324197" y="2431728"/>
            <a:ext cx="2269374" cy="2161309"/>
          </a:xfrm>
          <a:prstGeom prst="rect">
            <a:avLst/>
          </a:prstGeom>
          <a:ln>
            <a:noFill/>
          </a:ln>
          <a:extLst>
            <a:ext uri="{53640926-AAD7-44D8-BBD7-CCE9431645EC}">
              <a14:shadowObscured xmlns:a14="http://schemas.microsoft.com/office/drawing/2010/main"/>
            </a:ext>
          </a:extLst>
        </p:spPr>
      </p:pic>
      <p:pic>
        <p:nvPicPr>
          <p:cNvPr id="12" name="Picture 11" descr="A green and black object&#10;&#10;Description automatically generated">
            <a:extLst>
              <a:ext uri="{FF2B5EF4-FFF2-40B4-BE49-F238E27FC236}">
                <a16:creationId xmlns:a16="http://schemas.microsoft.com/office/drawing/2014/main" id="{8C64A432-6E6D-4849-AF6B-62A2783D9AE4}"/>
              </a:ext>
            </a:extLst>
          </p:cNvPr>
          <p:cNvPicPr/>
          <p:nvPr/>
        </p:nvPicPr>
        <p:blipFill rotWithShape="1">
          <a:blip r:embed="rId3" cstate="print">
            <a:extLst>
              <a:ext uri="{28A0092B-C50C-407E-A947-70E740481C1C}">
                <a14:useLocalDpi xmlns:a14="http://schemas.microsoft.com/office/drawing/2010/main" val="0"/>
              </a:ext>
            </a:extLst>
          </a:blip>
          <a:srcRect l="40171" r="10470"/>
          <a:stretch/>
        </p:blipFill>
        <p:spPr bwMode="auto">
          <a:xfrm>
            <a:off x="3142210" y="2397996"/>
            <a:ext cx="2666125" cy="2195041"/>
          </a:xfrm>
          <a:prstGeom prst="rect">
            <a:avLst/>
          </a:prstGeom>
          <a:ln>
            <a:noFill/>
          </a:ln>
          <a:extLst>
            <a:ext uri="{53640926-AAD7-44D8-BBD7-CCE9431645EC}">
              <a14:shadowObscured xmlns:a14="http://schemas.microsoft.com/office/drawing/2010/main"/>
            </a:ext>
          </a:extLst>
        </p:spPr>
      </p:pic>
      <p:pic>
        <p:nvPicPr>
          <p:cNvPr id="13" name="Picture 12" descr="A green and blue neon lines on a black background&#10;&#10;Description automatically generated">
            <a:extLst>
              <a:ext uri="{FF2B5EF4-FFF2-40B4-BE49-F238E27FC236}">
                <a16:creationId xmlns:a16="http://schemas.microsoft.com/office/drawing/2014/main" id="{6F47DB03-738D-4351-A07C-0E8625E1F290}"/>
              </a:ext>
            </a:extLst>
          </p:cNvPr>
          <p:cNvPicPr/>
          <p:nvPr/>
        </p:nvPicPr>
        <p:blipFill rotWithShape="1">
          <a:blip r:embed="rId4">
            <a:extLst>
              <a:ext uri="{28A0092B-C50C-407E-A947-70E740481C1C}">
                <a14:useLocalDpi xmlns:a14="http://schemas.microsoft.com/office/drawing/2010/main" val="0"/>
              </a:ext>
            </a:extLst>
          </a:blip>
          <a:srcRect l="35363" r="13995" b="21052"/>
          <a:stretch/>
        </p:blipFill>
        <p:spPr bwMode="auto">
          <a:xfrm>
            <a:off x="6069134" y="2397995"/>
            <a:ext cx="2666126" cy="2195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454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236070" y="1071379"/>
            <a:ext cx="5092388" cy="307777"/>
          </a:xfrm>
        </p:spPr>
        <p:txBody>
          <a:bodyPr/>
          <a:lstStyle/>
          <a:p>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FGF2,1Fq9 and 2P23 </a:t>
            </a:r>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Proteins</a:t>
            </a: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1-</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dirty="0">
                <a:solidFill>
                  <a:schemeClr val="tx1"/>
                </a:solidFill>
                <a:latin typeface="Cambria" panose="02040503050406030204" pitchFamily="18" charset="0"/>
                <a:ea typeface="Calibri" panose="020F0502020204030204" pitchFamily="34" charset="0"/>
                <a:cs typeface="Arial" panose="020B0604020202020204" pitchFamily="34" charset="0"/>
              </a:rPr>
              <a:t>Cross Validation:</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0999" y="-19944"/>
            <a:ext cx="4302000" cy="630000"/>
          </a:xfrm>
        </p:spPr>
        <p:txBody>
          <a:bodyPr/>
          <a:lstStyle/>
          <a:p>
            <a:r>
              <a:rPr lang="en-US" dirty="0"/>
              <a:t>Training Data: Validation</a:t>
            </a:r>
            <a:endParaRPr lang="en-GB" dirty="0"/>
          </a:p>
        </p:txBody>
      </p:sp>
      <p:sp>
        <p:nvSpPr>
          <p:cNvPr id="7" name="TextBox 6">
            <a:extLst>
              <a:ext uri="{FF2B5EF4-FFF2-40B4-BE49-F238E27FC236}">
                <a16:creationId xmlns:a16="http://schemas.microsoft.com/office/drawing/2014/main" id="{1497DED8-429F-4C66-AE35-B39F9229C96A}"/>
              </a:ext>
            </a:extLst>
          </p:cNvPr>
          <p:cNvSpPr txBox="1"/>
          <p:nvPr/>
        </p:nvSpPr>
        <p:spPr>
          <a:xfrm>
            <a:off x="236070" y="4869279"/>
            <a:ext cx="2716305" cy="307777"/>
          </a:xfrm>
          <a:prstGeom prst="rect">
            <a:avLst/>
          </a:prstGeom>
          <a:noFill/>
        </p:spPr>
        <p:txBody>
          <a:bodyPr wrap="square">
            <a:spAutoFit/>
          </a:bodyPr>
          <a:lstStyle/>
          <a:p>
            <a:r>
              <a:rPr lang="en-US" sz="1400" dirty="0">
                <a:solidFill>
                  <a:schemeClr val="bg1">
                    <a:lumMod val="50000"/>
                  </a:schemeClr>
                </a:solidFill>
              </a:rPr>
              <a:t>Figure11.1:RMSD_FGF2</a:t>
            </a:r>
            <a:endParaRPr lang="en-GB" sz="1400" dirty="0">
              <a:solidFill>
                <a:schemeClr val="bg1">
                  <a:lumMod val="50000"/>
                </a:schemeClr>
              </a:solidFill>
            </a:endParaRPr>
          </a:p>
        </p:txBody>
      </p:sp>
      <p:sp>
        <p:nvSpPr>
          <p:cNvPr id="9" name="TextBox 8">
            <a:extLst>
              <a:ext uri="{FF2B5EF4-FFF2-40B4-BE49-F238E27FC236}">
                <a16:creationId xmlns:a16="http://schemas.microsoft.com/office/drawing/2014/main" id="{AC482BA5-C8E2-4B4A-B5A2-405E600AFA7B}"/>
              </a:ext>
            </a:extLst>
          </p:cNvPr>
          <p:cNvSpPr txBox="1"/>
          <p:nvPr/>
        </p:nvSpPr>
        <p:spPr>
          <a:xfrm>
            <a:off x="1171713" y="1311271"/>
            <a:ext cx="8313490" cy="738664"/>
          </a:xfrm>
          <a:prstGeom prst="rect">
            <a:avLst/>
          </a:prstGeom>
          <a:noFill/>
        </p:spPr>
        <p:txBody>
          <a:bodyPr wrap="square">
            <a:spAutoFit/>
          </a:bodyPr>
          <a:lstStyle/>
          <a:p>
            <a:pPr marL="285750" indent="-285750">
              <a:buFont typeface="Arial" panose="020B0604020202020204" pitchFamily="34" charset="0"/>
              <a:buChar char="•"/>
            </a:pPr>
            <a:r>
              <a:rPr lang="en-GB" dirty="0">
                <a:latin typeface="Cambria" panose="02040503050406030204" pitchFamily="18" charset="0"/>
                <a:ea typeface="Cambria" panose="02040503050406030204" pitchFamily="18" charset="0"/>
              </a:rPr>
              <a:t>RMSD for input_280 and output _280 for FGF2 was 0.899</a:t>
            </a:r>
            <a:r>
              <a:rPr lang="en-GB" sz="1400" dirty="0">
                <a:solidFill>
                  <a:schemeClr val="tx1"/>
                </a:solidFill>
                <a:latin typeface="Cambria" panose="02040503050406030204" pitchFamily="18" charset="0"/>
                <a:ea typeface="Cambria" panose="02040503050406030204" pitchFamily="18" charset="0"/>
                <a:cs typeface="Arial" panose="020B0604020202020204" pitchFamily="34" charset="0"/>
              </a:rPr>
              <a:t> A˚</a:t>
            </a:r>
          </a:p>
          <a:p>
            <a:pPr marL="285750" indent="-285750">
              <a:buFont typeface="Arial" panose="020B0604020202020204" pitchFamily="34" charset="0"/>
              <a:buChar char="•"/>
            </a:pP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RMSD for input_135 and output _135 for 1Fq9 was 0.507 A˚</a:t>
            </a:r>
          </a:p>
          <a:p>
            <a:pPr marL="285750" indent="-285750">
              <a:buFont typeface="Arial" panose="020B0604020202020204" pitchFamily="34" charset="0"/>
              <a:buChar char="•"/>
            </a:pP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RMSD for input_898 and output _898 for 2P23 was 0.87A˚</a:t>
            </a:r>
          </a:p>
        </p:txBody>
      </p:sp>
      <p:sp>
        <p:nvSpPr>
          <p:cNvPr id="8" name="TextBox 7">
            <a:extLst>
              <a:ext uri="{FF2B5EF4-FFF2-40B4-BE49-F238E27FC236}">
                <a16:creationId xmlns:a16="http://schemas.microsoft.com/office/drawing/2014/main" id="{9399547D-BC66-48E1-BCAC-15806124A7A9}"/>
              </a:ext>
            </a:extLst>
          </p:cNvPr>
          <p:cNvSpPr txBox="1"/>
          <p:nvPr/>
        </p:nvSpPr>
        <p:spPr>
          <a:xfrm>
            <a:off x="3482777" y="4835723"/>
            <a:ext cx="2859578" cy="307777"/>
          </a:xfrm>
          <a:prstGeom prst="rect">
            <a:avLst/>
          </a:prstGeom>
          <a:noFill/>
        </p:spPr>
        <p:txBody>
          <a:bodyPr wrap="square">
            <a:spAutoFit/>
          </a:bodyPr>
          <a:lstStyle/>
          <a:p>
            <a:r>
              <a:rPr lang="en-US" sz="1400" dirty="0">
                <a:solidFill>
                  <a:schemeClr val="bg1">
                    <a:lumMod val="50000"/>
                  </a:schemeClr>
                </a:solidFill>
              </a:rPr>
              <a:t>Figure11.2:RMSD_</a:t>
            </a:r>
            <a:r>
              <a:rPr lang="en-US" dirty="0">
                <a:solidFill>
                  <a:schemeClr val="bg1">
                    <a:lumMod val="50000"/>
                  </a:schemeClr>
                </a:solidFill>
              </a:rPr>
              <a:t>1Fq9</a:t>
            </a:r>
            <a:endParaRPr lang="en-GB" sz="1400" dirty="0">
              <a:solidFill>
                <a:schemeClr val="bg1">
                  <a:lumMod val="50000"/>
                </a:schemeClr>
              </a:solidFill>
            </a:endParaRPr>
          </a:p>
        </p:txBody>
      </p:sp>
      <p:sp>
        <p:nvSpPr>
          <p:cNvPr id="10" name="TextBox 9">
            <a:extLst>
              <a:ext uri="{FF2B5EF4-FFF2-40B4-BE49-F238E27FC236}">
                <a16:creationId xmlns:a16="http://schemas.microsoft.com/office/drawing/2014/main" id="{A504F0D8-8ABF-4F78-B4C8-96CE4DE82499}"/>
              </a:ext>
            </a:extLst>
          </p:cNvPr>
          <p:cNvSpPr txBox="1"/>
          <p:nvPr/>
        </p:nvSpPr>
        <p:spPr>
          <a:xfrm>
            <a:off x="6625327" y="4835722"/>
            <a:ext cx="2859578" cy="307777"/>
          </a:xfrm>
          <a:prstGeom prst="rect">
            <a:avLst/>
          </a:prstGeom>
          <a:noFill/>
        </p:spPr>
        <p:txBody>
          <a:bodyPr wrap="square">
            <a:spAutoFit/>
          </a:bodyPr>
          <a:lstStyle/>
          <a:p>
            <a:r>
              <a:rPr lang="en-US" sz="1400" dirty="0">
                <a:solidFill>
                  <a:schemeClr val="bg1">
                    <a:lumMod val="50000"/>
                  </a:schemeClr>
                </a:solidFill>
              </a:rPr>
              <a:t>Figure11.3:RMSD_</a:t>
            </a:r>
            <a:r>
              <a:rPr lang="en-US" dirty="0">
                <a:solidFill>
                  <a:schemeClr val="bg1">
                    <a:lumMod val="50000"/>
                  </a:schemeClr>
                </a:solidFill>
              </a:rPr>
              <a:t>2P23</a:t>
            </a:r>
            <a:endParaRPr lang="en-GB" sz="1400" dirty="0">
              <a:solidFill>
                <a:schemeClr val="bg1">
                  <a:lumMod val="50000"/>
                </a:schemeClr>
              </a:solidFill>
            </a:endParaRPr>
          </a:p>
        </p:txBody>
      </p:sp>
      <p:sp>
        <p:nvSpPr>
          <p:cNvPr id="4" name="TextBox 3">
            <a:extLst>
              <a:ext uri="{FF2B5EF4-FFF2-40B4-BE49-F238E27FC236}">
                <a16:creationId xmlns:a16="http://schemas.microsoft.com/office/drawing/2014/main" id="{CD637416-2A62-4319-929F-829CB83C68CE}"/>
              </a:ext>
            </a:extLst>
          </p:cNvPr>
          <p:cNvSpPr txBox="1"/>
          <p:nvPr/>
        </p:nvSpPr>
        <p:spPr>
          <a:xfrm>
            <a:off x="987155" y="2006531"/>
            <a:ext cx="7067961" cy="1169551"/>
          </a:xfrm>
          <a:prstGeom prst="rect">
            <a:avLst/>
          </a:prstGeom>
          <a:noFill/>
        </p:spPr>
        <p:txBody>
          <a:bodyPr wrap="none" rtlCol="0">
            <a:spAutoFit/>
          </a:bodyPr>
          <a:lstStyle/>
          <a:p>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2</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dirty="0">
                <a:solidFill>
                  <a:schemeClr val="tx1"/>
                </a:solidFill>
                <a:latin typeface="Cambria" panose="02040503050406030204" pitchFamily="18" charset="0"/>
                <a:ea typeface="Calibri" panose="020F0502020204030204" pitchFamily="34" charset="0"/>
                <a:cs typeface="Arial" panose="020B0604020202020204" pitchFamily="34" charset="0"/>
              </a:rPr>
              <a:t>Concatenation:</a:t>
            </a:r>
            <a:endPar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dirty="0">
                <a:solidFill>
                  <a:schemeClr val="tx1"/>
                </a:solidFill>
                <a:latin typeface="Cambria" panose="02040503050406030204" pitchFamily="18" charset="0"/>
                <a:ea typeface="Calibri" panose="020F0502020204030204" pitchFamily="34" charset="0"/>
                <a:cs typeface="Arial" panose="020B0604020202020204" pitchFamily="34" charset="0"/>
              </a:rPr>
              <a:t>For FGF2 , t</a:t>
            </a: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he best ( &gt; 1.0 A˚ RMSD), average (2.0 A˚ RMSD), and worst (3.0 A˚ RMSD ).</a:t>
            </a:r>
          </a:p>
          <a:p>
            <a:pPr marL="285750" indent="-285750">
              <a:buFont typeface="Arial" panose="020B0604020202020204" pitchFamily="34" charset="0"/>
              <a:buChar char="•"/>
            </a:pPr>
            <a:r>
              <a:rPr lang="en-GB" dirty="0">
                <a:solidFill>
                  <a:schemeClr val="tx1"/>
                </a:solidFill>
                <a:latin typeface="Cambria" panose="02040503050406030204" pitchFamily="18" charset="0"/>
                <a:ea typeface="Calibri" panose="020F0502020204030204" pitchFamily="34" charset="0"/>
                <a:cs typeface="Arial" panose="020B0604020202020204" pitchFamily="34" charset="0"/>
              </a:rPr>
              <a:t>For 1Fq9 , the best (0.4 A˚ RMSD), average (0.6 A˚ RMSD), and worst ( &lt; 0.8 A˚ RMSD ).</a:t>
            </a:r>
          </a:p>
          <a:p>
            <a:pPr marL="285750" indent="-285750">
              <a:buFont typeface="Arial" panose="020B0604020202020204" pitchFamily="34" charset="0"/>
              <a:buChar char="•"/>
            </a:pP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For 2P23 , the best ( 0.6 A˚ RMSD), average (1.0 A˚ RMSD), and worst ( 1.6 A˚ RMSD).</a:t>
            </a:r>
          </a:p>
          <a:p>
            <a:endParaRPr lang="en-GB" dirty="0"/>
          </a:p>
        </p:txBody>
      </p:sp>
      <p:pic>
        <p:nvPicPr>
          <p:cNvPr id="14" name="Picture 13" descr="A graph with a number of blue squares&#10;&#10;Description automatically generated">
            <a:extLst>
              <a:ext uri="{FF2B5EF4-FFF2-40B4-BE49-F238E27FC236}">
                <a16:creationId xmlns:a16="http://schemas.microsoft.com/office/drawing/2014/main" id="{12F74E09-074D-4A89-84A3-44CFD5644BF7}"/>
              </a:ext>
            </a:extLst>
          </p:cNvPr>
          <p:cNvPicPr/>
          <p:nvPr/>
        </p:nvPicPr>
        <p:blipFill>
          <a:blip r:embed="rId2">
            <a:extLst>
              <a:ext uri="{28A0092B-C50C-407E-A947-70E740481C1C}">
                <a14:useLocalDpi xmlns:a14="http://schemas.microsoft.com/office/drawing/2010/main" val="0"/>
              </a:ext>
            </a:extLst>
          </a:blip>
          <a:stretch>
            <a:fillRect/>
          </a:stretch>
        </p:blipFill>
        <p:spPr>
          <a:xfrm>
            <a:off x="386796" y="2952926"/>
            <a:ext cx="2414851" cy="1979116"/>
          </a:xfrm>
          <a:prstGeom prst="rect">
            <a:avLst/>
          </a:prstGeom>
        </p:spPr>
      </p:pic>
      <p:pic>
        <p:nvPicPr>
          <p:cNvPr id="15" name="Picture 14" descr="A graph with a blue line&#10;&#10;Description automatically generated">
            <a:extLst>
              <a:ext uri="{FF2B5EF4-FFF2-40B4-BE49-F238E27FC236}">
                <a16:creationId xmlns:a16="http://schemas.microsoft.com/office/drawing/2014/main" id="{6F932772-7125-4A3B-B2BA-71C84ED11A57}"/>
              </a:ext>
            </a:extLst>
          </p:cNvPr>
          <p:cNvPicPr/>
          <p:nvPr/>
        </p:nvPicPr>
        <p:blipFill>
          <a:blip r:embed="rId3">
            <a:extLst>
              <a:ext uri="{28A0092B-C50C-407E-A947-70E740481C1C}">
                <a14:useLocalDpi xmlns:a14="http://schemas.microsoft.com/office/drawing/2010/main" val="0"/>
              </a:ext>
            </a:extLst>
          </a:blip>
          <a:stretch>
            <a:fillRect/>
          </a:stretch>
        </p:blipFill>
        <p:spPr>
          <a:xfrm>
            <a:off x="6342355" y="2952926"/>
            <a:ext cx="2596988" cy="1916353"/>
          </a:xfrm>
          <a:prstGeom prst="rect">
            <a:avLst/>
          </a:prstGeom>
        </p:spPr>
      </p:pic>
      <p:pic>
        <p:nvPicPr>
          <p:cNvPr id="16" name="Picture 15" descr="A blue graph with numbers&#10;&#10;Description automatically generated">
            <a:extLst>
              <a:ext uri="{FF2B5EF4-FFF2-40B4-BE49-F238E27FC236}">
                <a16:creationId xmlns:a16="http://schemas.microsoft.com/office/drawing/2014/main" id="{BE9E2769-BBF1-456A-A6F2-82BABE76501D}"/>
              </a:ext>
            </a:extLst>
          </p:cNvPr>
          <p:cNvPicPr/>
          <p:nvPr/>
        </p:nvPicPr>
        <p:blipFill>
          <a:blip r:embed="rId4">
            <a:extLst>
              <a:ext uri="{28A0092B-C50C-407E-A947-70E740481C1C}">
                <a14:useLocalDpi xmlns:a14="http://schemas.microsoft.com/office/drawing/2010/main" val="0"/>
              </a:ext>
            </a:extLst>
          </a:blip>
          <a:stretch>
            <a:fillRect/>
          </a:stretch>
        </p:blipFill>
        <p:spPr>
          <a:xfrm>
            <a:off x="3235347" y="2952927"/>
            <a:ext cx="2716306" cy="1929882"/>
          </a:xfrm>
          <a:prstGeom prst="rect">
            <a:avLst/>
          </a:prstGeom>
        </p:spPr>
      </p:pic>
    </p:spTree>
    <p:extLst>
      <p:ext uri="{BB962C8B-B14F-4D97-AF65-F5344CB8AC3E}">
        <p14:creationId xmlns:p14="http://schemas.microsoft.com/office/powerpoint/2010/main" val="3378998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103751" y="991238"/>
            <a:ext cx="4074673" cy="308213"/>
          </a:xfrm>
        </p:spPr>
        <p:txBody>
          <a:bodyPr/>
          <a:lstStyle/>
          <a:p>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FGF2, 1Fq9 and 2P23</a:t>
            </a:r>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 Proteins</a:t>
            </a: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3-</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Diversity</a:t>
            </a:r>
            <a:r>
              <a:rPr lang="en-GB" sz="1400" dirty="0">
                <a:solidFill>
                  <a:schemeClr val="tx1"/>
                </a:solidFill>
                <a:effectLst/>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20518"/>
            <a:ext cx="4302000" cy="630000"/>
          </a:xfrm>
        </p:spPr>
        <p:txBody>
          <a:bodyPr/>
          <a:lstStyle/>
          <a:p>
            <a:r>
              <a:rPr lang="en-US" dirty="0"/>
              <a:t>Training Data: Validation</a:t>
            </a:r>
            <a:endParaRPr lang="en-GB" dirty="0"/>
          </a:p>
        </p:txBody>
      </p:sp>
      <p:sp>
        <p:nvSpPr>
          <p:cNvPr id="9" name="TextBox 8">
            <a:extLst>
              <a:ext uri="{FF2B5EF4-FFF2-40B4-BE49-F238E27FC236}">
                <a16:creationId xmlns:a16="http://schemas.microsoft.com/office/drawing/2014/main" id="{AC482BA5-C8E2-4B4A-B5A2-405E600AFA7B}"/>
              </a:ext>
            </a:extLst>
          </p:cNvPr>
          <p:cNvSpPr txBox="1"/>
          <p:nvPr/>
        </p:nvSpPr>
        <p:spPr>
          <a:xfrm>
            <a:off x="1180713" y="1551591"/>
            <a:ext cx="8364071" cy="646331"/>
          </a:xfrm>
          <a:prstGeom prst="rect">
            <a:avLst/>
          </a:prstGeom>
          <a:noFill/>
        </p:spPr>
        <p:txBody>
          <a:bodyPr wrap="square">
            <a:spAutoFit/>
          </a:bodyPr>
          <a:lstStyle/>
          <a:p>
            <a:pPr marL="285750" indent="-285750">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For FGF2 , the best ( &gt; 1.0 A˚ RMSD), average (2.0 A˚ RMSD), and worst (3.0 A˚ RMSD ).</a:t>
            </a:r>
          </a:p>
          <a:p>
            <a:pPr marL="285750" indent="-285750">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For 1Fq9 , the best (0.4 A˚ RMSD), average (0.6 A˚ RMSD), and worst ( &lt; 0.8 A˚ RMSD ).</a:t>
            </a:r>
          </a:p>
          <a:p>
            <a:pPr marL="285750" indent="-285750">
              <a:buFont typeface="Arial" panose="020B0604020202020204" pitchFamily="34" charset="0"/>
              <a:buChar char="•"/>
            </a:pPr>
            <a:r>
              <a:rPr lang="en-GB" sz="1200" dirty="0">
                <a:solidFill>
                  <a:schemeClr val="tx1"/>
                </a:solidFill>
                <a:latin typeface="Cambria" panose="02040503050406030204" pitchFamily="18" charset="0"/>
                <a:ea typeface="Calibri" panose="020F0502020204030204" pitchFamily="34" charset="0"/>
                <a:cs typeface="Arial" panose="020B0604020202020204" pitchFamily="34" charset="0"/>
              </a:rPr>
              <a:t>For 2P23 , the best ( 0.6 A˚ RMSD), average (1.0 A˚ RMSD), and worst ( 1.6 A˚ RMSD).</a:t>
            </a:r>
          </a:p>
        </p:txBody>
      </p:sp>
      <p:sp>
        <p:nvSpPr>
          <p:cNvPr id="8" name="TextBox 7">
            <a:extLst>
              <a:ext uri="{FF2B5EF4-FFF2-40B4-BE49-F238E27FC236}">
                <a16:creationId xmlns:a16="http://schemas.microsoft.com/office/drawing/2014/main" id="{AA05C1B8-95A5-4F17-81FA-EAD323E8F16F}"/>
              </a:ext>
            </a:extLst>
          </p:cNvPr>
          <p:cNvSpPr txBox="1"/>
          <p:nvPr/>
        </p:nvSpPr>
        <p:spPr>
          <a:xfrm>
            <a:off x="1300294" y="1104736"/>
            <a:ext cx="7330567" cy="456343"/>
          </a:xfrm>
          <a:prstGeom prst="rect">
            <a:avLst/>
          </a:prstGeom>
          <a:noFill/>
        </p:spPr>
        <p:txBody>
          <a:bodyPr wrap="square">
            <a:spAutoFit/>
          </a:bodyPr>
          <a:lstStyle/>
          <a:p>
            <a:pPr>
              <a:lnSpc>
                <a:spcPct val="200000"/>
              </a:lnSpc>
              <a:spcAft>
                <a:spcPts val="800"/>
              </a:spcAft>
            </a:pPr>
            <a:r>
              <a:rPr lang="en-GB" sz="1400" dirty="0">
                <a:effectLst/>
                <a:latin typeface="Cambria" panose="02040503050406030204" pitchFamily="18" charset="0"/>
                <a:ea typeface="Cambria" panose="02040503050406030204" pitchFamily="18" charset="0"/>
                <a:cs typeface="Arial" panose="020B0604020202020204" pitchFamily="34" charset="0"/>
              </a:rPr>
              <a:t>Generated RMSDs between </a:t>
            </a:r>
            <a:r>
              <a:rPr lang="en-GB" sz="1400" dirty="0" err="1">
                <a:effectLst/>
                <a:latin typeface="Cambria" panose="02040503050406030204" pitchFamily="18" charset="0"/>
                <a:ea typeface="Cambria" panose="02040503050406030204" pitchFamily="18" charset="0"/>
                <a:cs typeface="Arial" panose="020B0604020202020204" pitchFamily="34" charset="0"/>
              </a:rPr>
              <a:t>inputs_inputs</a:t>
            </a:r>
            <a:r>
              <a:rPr lang="en-GB" sz="1400" dirty="0">
                <a:effectLst/>
                <a:latin typeface="Cambria" panose="02040503050406030204" pitchFamily="18" charset="0"/>
                <a:ea typeface="Cambria" panose="02040503050406030204" pitchFamily="18" charset="0"/>
                <a:cs typeface="Arial" panose="020B0604020202020204" pitchFamily="34" charset="0"/>
              </a:rPr>
              <a:t> and </a:t>
            </a:r>
            <a:r>
              <a:rPr lang="en-GB" sz="1400" dirty="0" err="1">
                <a:effectLst/>
                <a:latin typeface="Cambria" panose="02040503050406030204" pitchFamily="18" charset="0"/>
                <a:ea typeface="Cambria" panose="02040503050406030204" pitchFamily="18" charset="0"/>
                <a:cs typeface="Arial" panose="020B0604020202020204" pitchFamily="34" charset="0"/>
              </a:rPr>
              <a:t>outputs_outputs</a:t>
            </a:r>
            <a:r>
              <a:rPr lang="en-GB" sz="1400" dirty="0">
                <a:effectLst/>
                <a:latin typeface="Cambria" panose="02040503050406030204" pitchFamily="18" charset="0"/>
                <a:ea typeface="Cambria" panose="02040503050406030204" pitchFamily="18" charset="0"/>
                <a:cs typeface="Arial" panose="020B0604020202020204" pitchFamily="34" charset="0"/>
              </a:rPr>
              <a:t>. </a:t>
            </a:r>
          </a:p>
        </p:txBody>
      </p:sp>
      <p:sp>
        <p:nvSpPr>
          <p:cNvPr id="11" name="TextBox 10">
            <a:extLst>
              <a:ext uri="{FF2B5EF4-FFF2-40B4-BE49-F238E27FC236}">
                <a16:creationId xmlns:a16="http://schemas.microsoft.com/office/drawing/2014/main" id="{01D671AC-2A7F-492D-851E-01276C74CD6D}"/>
              </a:ext>
            </a:extLst>
          </p:cNvPr>
          <p:cNvSpPr txBox="1"/>
          <p:nvPr/>
        </p:nvSpPr>
        <p:spPr>
          <a:xfrm>
            <a:off x="456089" y="4744163"/>
            <a:ext cx="3251845" cy="307777"/>
          </a:xfrm>
          <a:prstGeom prst="rect">
            <a:avLst/>
          </a:prstGeom>
          <a:noFill/>
        </p:spPr>
        <p:txBody>
          <a:bodyPr wrap="square">
            <a:spAutoFit/>
          </a:bodyPr>
          <a:lstStyle/>
          <a:p>
            <a:r>
              <a:rPr lang="en-US" sz="1400" dirty="0">
                <a:solidFill>
                  <a:schemeClr val="bg1">
                    <a:lumMod val="50000"/>
                  </a:schemeClr>
                </a:solidFill>
              </a:rPr>
              <a:t>Figure12.1:input_input_RMSD_1Fq9</a:t>
            </a:r>
            <a:endParaRPr lang="en-GB" sz="1400" dirty="0">
              <a:solidFill>
                <a:schemeClr val="bg1">
                  <a:lumMod val="50000"/>
                </a:schemeClr>
              </a:solidFill>
            </a:endParaRPr>
          </a:p>
        </p:txBody>
      </p:sp>
      <p:sp>
        <p:nvSpPr>
          <p:cNvPr id="14" name="TextBox 13">
            <a:extLst>
              <a:ext uri="{FF2B5EF4-FFF2-40B4-BE49-F238E27FC236}">
                <a16:creationId xmlns:a16="http://schemas.microsoft.com/office/drawing/2014/main" id="{B9DC72CE-DEF8-471B-9A19-E26CB7A415B7}"/>
              </a:ext>
            </a:extLst>
          </p:cNvPr>
          <p:cNvSpPr txBox="1"/>
          <p:nvPr/>
        </p:nvSpPr>
        <p:spPr>
          <a:xfrm>
            <a:off x="5611810" y="4735055"/>
            <a:ext cx="3371389" cy="307777"/>
          </a:xfrm>
          <a:prstGeom prst="rect">
            <a:avLst/>
          </a:prstGeom>
          <a:noFill/>
        </p:spPr>
        <p:txBody>
          <a:bodyPr wrap="square">
            <a:spAutoFit/>
          </a:bodyPr>
          <a:lstStyle/>
          <a:p>
            <a:r>
              <a:rPr lang="en-US" sz="1400" dirty="0">
                <a:solidFill>
                  <a:schemeClr val="bg1">
                    <a:lumMod val="50000"/>
                  </a:schemeClr>
                </a:solidFill>
              </a:rPr>
              <a:t>Figure12.2:input_</a:t>
            </a:r>
            <a:r>
              <a:rPr lang="en-US" dirty="0">
                <a:solidFill>
                  <a:schemeClr val="bg1">
                    <a:lumMod val="50000"/>
                  </a:schemeClr>
                </a:solidFill>
              </a:rPr>
              <a:t>in</a:t>
            </a:r>
            <a:r>
              <a:rPr lang="en-US" sz="1400" dirty="0">
                <a:solidFill>
                  <a:schemeClr val="bg1">
                    <a:lumMod val="50000"/>
                  </a:schemeClr>
                </a:solidFill>
              </a:rPr>
              <a:t>put_RMSD_FGF2</a:t>
            </a:r>
            <a:endParaRPr lang="en-GB" sz="1400" dirty="0">
              <a:solidFill>
                <a:schemeClr val="bg1">
                  <a:lumMod val="50000"/>
                </a:schemeClr>
              </a:solidFill>
            </a:endParaRPr>
          </a:p>
        </p:txBody>
      </p:sp>
      <p:pic>
        <p:nvPicPr>
          <p:cNvPr id="10" name="Picture 9" descr="A blue graph with numbers&#10;&#10;Description automatically generated">
            <a:extLst>
              <a:ext uri="{FF2B5EF4-FFF2-40B4-BE49-F238E27FC236}">
                <a16:creationId xmlns:a16="http://schemas.microsoft.com/office/drawing/2014/main" id="{2EC3286E-DD33-4961-B413-7CAEE29DBF4F}"/>
              </a:ext>
            </a:extLst>
          </p:cNvPr>
          <p:cNvPicPr/>
          <p:nvPr/>
        </p:nvPicPr>
        <p:blipFill>
          <a:blip r:embed="rId2">
            <a:extLst>
              <a:ext uri="{28A0092B-C50C-407E-A947-70E740481C1C}">
                <a14:useLocalDpi xmlns:a14="http://schemas.microsoft.com/office/drawing/2010/main" val="0"/>
              </a:ext>
            </a:extLst>
          </a:blip>
          <a:stretch>
            <a:fillRect/>
          </a:stretch>
        </p:blipFill>
        <p:spPr>
          <a:xfrm>
            <a:off x="456089" y="2348307"/>
            <a:ext cx="3312795" cy="2395855"/>
          </a:xfrm>
          <a:prstGeom prst="rect">
            <a:avLst/>
          </a:prstGeom>
        </p:spPr>
      </p:pic>
      <p:pic>
        <p:nvPicPr>
          <p:cNvPr id="15" name="Picture 14" descr="A graph with a number of blue squares&#10;&#10;Description automatically generated">
            <a:extLst>
              <a:ext uri="{FF2B5EF4-FFF2-40B4-BE49-F238E27FC236}">
                <a16:creationId xmlns:a16="http://schemas.microsoft.com/office/drawing/2014/main" id="{90F1AAE0-021A-471A-87BB-AD4BB891959F}"/>
              </a:ext>
            </a:extLst>
          </p:cNvPr>
          <p:cNvPicPr/>
          <p:nvPr/>
        </p:nvPicPr>
        <p:blipFill>
          <a:blip r:embed="rId3">
            <a:extLst>
              <a:ext uri="{28A0092B-C50C-407E-A947-70E740481C1C}">
                <a14:useLocalDpi xmlns:a14="http://schemas.microsoft.com/office/drawing/2010/main" val="0"/>
              </a:ext>
            </a:extLst>
          </a:blip>
          <a:stretch>
            <a:fillRect/>
          </a:stretch>
        </p:blipFill>
        <p:spPr>
          <a:xfrm>
            <a:off x="5301517" y="2348306"/>
            <a:ext cx="3547641" cy="2395855"/>
          </a:xfrm>
          <a:prstGeom prst="rect">
            <a:avLst/>
          </a:prstGeom>
        </p:spPr>
      </p:pic>
    </p:spTree>
    <p:extLst>
      <p:ext uri="{BB962C8B-B14F-4D97-AF65-F5344CB8AC3E}">
        <p14:creationId xmlns:p14="http://schemas.microsoft.com/office/powerpoint/2010/main" val="3988247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62429" y="1078218"/>
            <a:ext cx="4074673" cy="308213"/>
          </a:xfrm>
        </p:spPr>
        <p:txBody>
          <a:bodyPr/>
          <a:lstStyle/>
          <a:p>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FGF2, 1Fq9 and 2P23</a:t>
            </a:r>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 Proteins</a:t>
            </a:r>
          </a:p>
          <a:p>
            <a:pPr marL="127000" indent="0">
              <a:buNone/>
            </a:pP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2E74B5"/>
                </a:solidFill>
                <a:latin typeface="Cambria" panose="02040503050406030204" pitchFamily="18" charset="0"/>
                <a:ea typeface="Calibri" panose="020F0502020204030204" pitchFamily="34" charset="0"/>
                <a:cs typeface="Arial" panose="020B0604020202020204" pitchFamily="34" charset="0"/>
              </a:rPr>
              <a:t>4-</a:t>
            </a:r>
            <a:r>
              <a:rPr lang="en-US" b="1" dirty="0">
                <a:solidFill>
                  <a:srgbClr val="2E74B5"/>
                </a:solidFill>
                <a:latin typeface="Cambria" panose="02040503050406030204" pitchFamily="18" charset="0"/>
                <a:ea typeface="Calibri" panose="020F0502020204030204" pitchFamily="34" charset="0"/>
                <a:cs typeface="Arial" panose="020B0604020202020204" pitchFamily="34" charset="0"/>
              </a:rPr>
              <a:t> </a:t>
            </a:r>
            <a:r>
              <a:rPr lang="en-GB" sz="1400" dirty="0">
                <a:solidFill>
                  <a:schemeClr val="tx1"/>
                </a:solidFill>
                <a:latin typeface="Cambria" panose="02040503050406030204" pitchFamily="18" charset="0"/>
                <a:ea typeface="Calibri" panose="020F0502020204030204" pitchFamily="34" charset="0"/>
                <a:cs typeface="Arial" panose="020B0604020202020204" pitchFamily="34" charset="0"/>
              </a:rPr>
              <a:t>Ramachandran Plot</a:t>
            </a:r>
            <a:r>
              <a:rPr lang="en-GB" sz="1400" dirty="0">
                <a:solidFill>
                  <a:schemeClr val="tx1"/>
                </a:solidFill>
                <a:effectLst/>
                <a:latin typeface="Cambria" panose="02040503050406030204" pitchFamily="18" charset="0"/>
                <a:ea typeface="Calibri" panose="020F0502020204030204" pitchFamily="34" charset="0"/>
                <a:cs typeface="Arial" panose="020B0604020202020204" pitchFamily="34" charset="0"/>
              </a:rPr>
              <a:t> </a:t>
            </a:r>
            <a:r>
              <a:rPr lang="en-US" sz="1400" dirty="0">
                <a:effectLst/>
                <a:latin typeface="Cambria" panose="02040503050406030204" pitchFamily="18" charset="0"/>
                <a:ea typeface="Calibri" panose="020F0502020204030204" pitchFamily="34" charset="0"/>
                <a:cs typeface="Arial" panose="020B0604020202020204" pitchFamily="34" charset="0"/>
              </a:rPr>
              <a:t>:</a:t>
            </a:r>
            <a:r>
              <a:rPr lang="en-US" sz="1400" dirty="0">
                <a:solidFill>
                  <a:srgbClr val="2E74B5"/>
                </a:solidFill>
                <a:effectLst/>
                <a:latin typeface="Cambria" panose="02040503050406030204" pitchFamily="18" charset="0"/>
                <a:ea typeface="Calibri" panose="020F0502020204030204" pitchFamily="34" charset="0"/>
                <a:cs typeface="Arial" panose="020B0604020202020204" pitchFamily="34" charset="0"/>
              </a:rPr>
              <a:t> </a:t>
            </a:r>
            <a:endParaRPr lang="en-GB" sz="1400" dirty="0"/>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20518"/>
            <a:ext cx="4302000" cy="630000"/>
          </a:xfrm>
        </p:spPr>
        <p:txBody>
          <a:bodyPr/>
          <a:lstStyle/>
          <a:p>
            <a:r>
              <a:rPr lang="en-US" dirty="0"/>
              <a:t>Training Data: Validation</a:t>
            </a:r>
            <a:endParaRPr lang="en-GB" dirty="0"/>
          </a:p>
        </p:txBody>
      </p:sp>
      <p:sp>
        <p:nvSpPr>
          <p:cNvPr id="8" name="TextBox 7">
            <a:extLst>
              <a:ext uri="{FF2B5EF4-FFF2-40B4-BE49-F238E27FC236}">
                <a16:creationId xmlns:a16="http://schemas.microsoft.com/office/drawing/2014/main" id="{AA05C1B8-95A5-4F17-81FA-EAD323E8F16F}"/>
              </a:ext>
            </a:extLst>
          </p:cNvPr>
          <p:cNvSpPr txBox="1"/>
          <p:nvPr/>
        </p:nvSpPr>
        <p:spPr>
          <a:xfrm>
            <a:off x="1210070" y="1157652"/>
            <a:ext cx="7330567" cy="887231"/>
          </a:xfrm>
          <a:prstGeom prst="rect">
            <a:avLst/>
          </a:prstGeom>
          <a:noFill/>
        </p:spPr>
        <p:txBody>
          <a:bodyPr wrap="square">
            <a:spAutoFit/>
          </a:bodyPr>
          <a:lstStyle/>
          <a:p>
            <a:pPr>
              <a:lnSpc>
                <a:spcPct val="200000"/>
              </a:lnSpc>
              <a:spcAft>
                <a:spcPts val="800"/>
              </a:spcAft>
            </a:pPr>
            <a:r>
              <a:rPr lang="en-GB" sz="1400" dirty="0">
                <a:effectLst/>
                <a:latin typeface="Cambria" panose="02040503050406030204" pitchFamily="18" charset="0"/>
                <a:ea typeface="Cambria" panose="02040503050406030204" pitchFamily="18" charset="0"/>
                <a:cs typeface="Arial" panose="020B0604020202020204" pitchFamily="34" charset="0"/>
              </a:rPr>
              <a:t>The following figures show that input and output in alpha-helix and beta-sheets (red region) are almost the same.</a:t>
            </a:r>
          </a:p>
        </p:txBody>
      </p:sp>
      <p:sp>
        <p:nvSpPr>
          <p:cNvPr id="11" name="TextBox 10">
            <a:extLst>
              <a:ext uri="{FF2B5EF4-FFF2-40B4-BE49-F238E27FC236}">
                <a16:creationId xmlns:a16="http://schemas.microsoft.com/office/drawing/2014/main" id="{01D671AC-2A7F-492D-851E-01276C74CD6D}"/>
              </a:ext>
            </a:extLst>
          </p:cNvPr>
          <p:cNvSpPr txBox="1"/>
          <p:nvPr/>
        </p:nvSpPr>
        <p:spPr>
          <a:xfrm>
            <a:off x="331584" y="4844831"/>
            <a:ext cx="3805518" cy="307777"/>
          </a:xfrm>
          <a:prstGeom prst="rect">
            <a:avLst/>
          </a:prstGeom>
          <a:noFill/>
        </p:spPr>
        <p:txBody>
          <a:bodyPr wrap="square">
            <a:spAutoFit/>
          </a:bodyPr>
          <a:lstStyle/>
          <a:p>
            <a:r>
              <a:rPr lang="en-US" sz="1400" dirty="0">
                <a:solidFill>
                  <a:schemeClr val="bg1">
                    <a:lumMod val="50000"/>
                  </a:schemeClr>
                </a:solidFill>
              </a:rPr>
              <a:t>Figure13.1:input_input_RMSD_RP_FGF2</a:t>
            </a:r>
            <a:endParaRPr lang="en-GB" sz="1400" dirty="0">
              <a:solidFill>
                <a:schemeClr val="bg1">
                  <a:lumMod val="50000"/>
                </a:schemeClr>
              </a:solidFill>
            </a:endParaRPr>
          </a:p>
        </p:txBody>
      </p:sp>
      <p:sp>
        <p:nvSpPr>
          <p:cNvPr id="14" name="TextBox 13">
            <a:extLst>
              <a:ext uri="{FF2B5EF4-FFF2-40B4-BE49-F238E27FC236}">
                <a16:creationId xmlns:a16="http://schemas.microsoft.com/office/drawing/2014/main" id="{B9DC72CE-DEF8-471B-9A19-E26CB7A415B7}"/>
              </a:ext>
            </a:extLst>
          </p:cNvPr>
          <p:cNvSpPr txBox="1"/>
          <p:nvPr/>
        </p:nvSpPr>
        <p:spPr>
          <a:xfrm>
            <a:off x="5125248" y="4844830"/>
            <a:ext cx="4652682" cy="307777"/>
          </a:xfrm>
          <a:prstGeom prst="rect">
            <a:avLst/>
          </a:prstGeom>
          <a:noFill/>
        </p:spPr>
        <p:txBody>
          <a:bodyPr wrap="square">
            <a:spAutoFit/>
          </a:bodyPr>
          <a:lstStyle/>
          <a:p>
            <a:r>
              <a:rPr lang="en-US" sz="1400" dirty="0">
                <a:solidFill>
                  <a:schemeClr val="bg1">
                    <a:lumMod val="50000"/>
                  </a:schemeClr>
                </a:solidFill>
              </a:rPr>
              <a:t>Figure13.2:output_</a:t>
            </a:r>
            <a:r>
              <a:rPr lang="en-US" dirty="0">
                <a:solidFill>
                  <a:schemeClr val="bg1">
                    <a:lumMod val="50000"/>
                  </a:schemeClr>
                </a:solidFill>
              </a:rPr>
              <a:t>out</a:t>
            </a:r>
            <a:r>
              <a:rPr lang="en-US" sz="1400" dirty="0">
                <a:solidFill>
                  <a:schemeClr val="bg1">
                    <a:lumMod val="50000"/>
                  </a:schemeClr>
                </a:solidFill>
              </a:rPr>
              <a:t>put_RMSD_</a:t>
            </a:r>
            <a:r>
              <a:rPr lang="en-US" dirty="0">
                <a:solidFill>
                  <a:schemeClr val="bg1">
                    <a:lumMod val="50000"/>
                  </a:schemeClr>
                </a:solidFill>
              </a:rPr>
              <a:t>RP</a:t>
            </a:r>
            <a:r>
              <a:rPr lang="en-US" sz="1400" dirty="0">
                <a:solidFill>
                  <a:schemeClr val="bg1">
                    <a:lumMod val="50000"/>
                  </a:schemeClr>
                </a:solidFill>
              </a:rPr>
              <a:t>_2P23</a:t>
            </a:r>
            <a:endParaRPr lang="en-GB" sz="1400" dirty="0">
              <a:solidFill>
                <a:schemeClr val="bg1">
                  <a:lumMod val="50000"/>
                </a:schemeClr>
              </a:solidFill>
            </a:endParaRPr>
          </a:p>
        </p:txBody>
      </p:sp>
      <p:pic>
        <p:nvPicPr>
          <p:cNvPr id="9" name="Picture 8" descr="A screenshot of a graph&#10;&#10;Description automatically generated">
            <a:extLst>
              <a:ext uri="{FF2B5EF4-FFF2-40B4-BE49-F238E27FC236}">
                <a16:creationId xmlns:a16="http://schemas.microsoft.com/office/drawing/2014/main" id="{AED6AA40-787C-4746-BDE7-CEBDF51681CC}"/>
              </a:ext>
            </a:extLst>
          </p:cNvPr>
          <p:cNvPicPr/>
          <p:nvPr/>
        </p:nvPicPr>
        <p:blipFill>
          <a:blip r:embed="rId2">
            <a:extLst>
              <a:ext uri="{28A0092B-C50C-407E-A947-70E740481C1C}">
                <a14:useLocalDpi xmlns:a14="http://schemas.microsoft.com/office/drawing/2010/main" val="0"/>
              </a:ext>
            </a:extLst>
          </a:blip>
          <a:stretch>
            <a:fillRect/>
          </a:stretch>
        </p:blipFill>
        <p:spPr>
          <a:xfrm>
            <a:off x="534285" y="2257879"/>
            <a:ext cx="3400115" cy="2508071"/>
          </a:xfrm>
          <a:prstGeom prst="rect">
            <a:avLst/>
          </a:prstGeom>
        </p:spPr>
      </p:pic>
      <p:pic>
        <p:nvPicPr>
          <p:cNvPr id="12" name="Picture 11" descr="A screen shot of a chart&#10;&#10;Description automatically generated">
            <a:extLst>
              <a:ext uri="{FF2B5EF4-FFF2-40B4-BE49-F238E27FC236}">
                <a16:creationId xmlns:a16="http://schemas.microsoft.com/office/drawing/2014/main" id="{FA66F6F8-E2BC-466D-89D7-F57C824E31F6}"/>
              </a:ext>
            </a:extLst>
          </p:cNvPr>
          <p:cNvPicPr/>
          <p:nvPr/>
        </p:nvPicPr>
        <p:blipFill>
          <a:blip r:embed="rId3">
            <a:extLst>
              <a:ext uri="{28A0092B-C50C-407E-A947-70E740481C1C}">
                <a14:useLocalDpi xmlns:a14="http://schemas.microsoft.com/office/drawing/2010/main" val="0"/>
              </a:ext>
            </a:extLst>
          </a:blip>
          <a:stretch>
            <a:fillRect/>
          </a:stretch>
        </p:blipFill>
        <p:spPr>
          <a:xfrm>
            <a:off x="5436067" y="2257879"/>
            <a:ext cx="3322040" cy="2508071"/>
          </a:xfrm>
          <a:prstGeom prst="rect">
            <a:avLst/>
          </a:prstGeom>
        </p:spPr>
      </p:pic>
    </p:spTree>
    <p:extLst>
      <p:ext uri="{BB962C8B-B14F-4D97-AF65-F5344CB8AC3E}">
        <p14:creationId xmlns:p14="http://schemas.microsoft.com/office/powerpoint/2010/main" val="3348466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62429" y="1707394"/>
            <a:ext cx="7093380" cy="79434"/>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DSSP </a:t>
            </a:r>
            <a:r>
              <a:rPr lang="en-GB"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"Dictionary of Secondary Structure of Proteins"</a:t>
            </a:r>
            <a:endPar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364467"/>
            <a:ext cx="4302000" cy="630000"/>
          </a:xfrm>
        </p:spPr>
        <p:txBody>
          <a:bodyPr/>
          <a:lstStyle/>
          <a:p>
            <a:r>
              <a:rPr lang="en-US" dirty="0"/>
              <a:t>Training Data: Validation</a:t>
            </a:r>
            <a:endParaRPr lang="en-GB" dirty="0"/>
          </a:p>
        </p:txBody>
      </p:sp>
      <p:sp>
        <p:nvSpPr>
          <p:cNvPr id="10" name="TextBox 9">
            <a:extLst>
              <a:ext uri="{FF2B5EF4-FFF2-40B4-BE49-F238E27FC236}">
                <a16:creationId xmlns:a16="http://schemas.microsoft.com/office/drawing/2014/main" id="{98E82BC3-DE9B-4A20-ADAA-AA59AAFDBD7D}"/>
              </a:ext>
            </a:extLst>
          </p:cNvPr>
          <p:cNvSpPr txBox="1"/>
          <p:nvPr/>
        </p:nvSpPr>
        <p:spPr>
          <a:xfrm>
            <a:off x="490755" y="1823277"/>
            <a:ext cx="8653245" cy="2817246"/>
          </a:xfrm>
          <a:prstGeom prst="rect">
            <a:avLst/>
          </a:prstGeom>
          <a:noFill/>
        </p:spPr>
        <p:txBody>
          <a:bodyPr wrap="square" lIns="91440" tIns="45720" rIns="91440" bIns="45720" anchor="t">
            <a:spAutoFit/>
          </a:bodyPr>
          <a:lstStyle/>
          <a:p>
            <a:pPr marL="285750" indent="-285750">
              <a:lnSpc>
                <a:spcPct val="200000"/>
              </a:lnSpc>
              <a:spcAft>
                <a:spcPts val="800"/>
              </a:spcAft>
              <a:buChar char="•"/>
            </a:pPr>
            <a:r>
              <a:rPr lang="en-US" sz="1400" dirty="0">
                <a:effectLst/>
                <a:latin typeface="Times New Roman"/>
                <a:ea typeface="Calibri" panose="020F0502020204030204" pitchFamily="34" charset="0"/>
                <a:cs typeface="Times New Roman"/>
              </a:rPr>
              <a:t>The secondary structure assignments in the DSSP output file can be used to evaluate the accuracy of computational methods that predict protein secondary structure</a:t>
            </a:r>
            <a:r>
              <a:rPr lang="en-US" dirty="0">
                <a:latin typeface="Times New Roman"/>
                <a:ea typeface="Calibri" panose="020F0502020204030204" pitchFamily="34" charset="0"/>
                <a:cs typeface="Times New Roman"/>
              </a:rPr>
              <a:t> .</a:t>
            </a:r>
            <a:endParaRPr lang="en-GB" dirty="0">
              <a:latin typeface="Times New Roman"/>
              <a:ea typeface="Calibri" panose="020F0502020204030204" pitchFamily="34" charset="0"/>
            </a:endParaRPr>
          </a:p>
          <a:p>
            <a:pPr marL="285750" indent="-285750">
              <a:lnSpc>
                <a:spcPct val="200000"/>
              </a:lnSpc>
              <a:spcAft>
                <a:spcPts val="800"/>
              </a:spcAft>
              <a:buChar char="•"/>
            </a:pPr>
            <a:r>
              <a:rPr lang="en-US" dirty="0">
                <a:latin typeface="Times New Roman"/>
                <a:ea typeface="Calibri" panose="020F0502020204030204" pitchFamily="34" charset="0"/>
                <a:cs typeface="Times New Roman"/>
              </a:rPr>
              <a:t>The Q3 score matrix is calculated as the number of correctly predicted residues divided by the total number of </a:t>
            </a:r>
            <a:r>
              <a:rPr lang="en-US">
                <a:latin typeface="Times New Roman"/>
                <a:ea typeface="Calibri" panose="020F0502020204030204" pitchFamily="34" charset="0"/>
                <a:cs typeface="Times New Roman"/>
              </a:rPr>
              <a:t>residues</a:t>
            </a:r>
            <a:r>
              <a:rPr lang="en-US" dirty="0">
                <a:latin typeface="Times New Roman"/>
                <a:ea typeface="Calibri" panose="020F0502020204030204" pitchFamily="34" charset="0"/>
                <a:cs typeface="Times New Roman"/>
              </a:rPr>
              <a:t>.</a:t>
            </a:r>
          </a:p>
          <a:p>
            <a:pPr marL="285750" indent="-285750">
              <a:lnSpc>
                <a:spcPct val="200000"/>
              </a:lnSpc>
              <a:spcAft>
                <a:spcPts val="800"/>
              </a:spcAft>
              <a:buChar char="•"/>
            </a:pPr>
            <a:r>
              <a:rPr lang="en-US" sz="1400">
                <a:effectLst/>
                <a:latin typeface="Times New Roman"/>
                <a:ea typeface="Calibri" panose="020F0502020204030204" pitchFamily="34" charset="0"/>
                <a:cs typeface="Times New Roman"/>
              </a:rPr>
              <a:t>Based on that, we have checked the accuracy for some proteins. Accuracy has been resulting </a:t>
            </a:r>
            <a:r>
              <a:rPr lang="en-US" sz="1400" b="1" dirty="0">
                <a:effectLst/>
                <a:latin typeface="Times New Roman"/>
                <a:ea typeface="Calibri" panose="020F0502020204030204" pitchFamily="34" charset="0"/>
                <a:cs typeface="Times New Roman"/>
              </a:rPr>
              <a:t>0.94 </a:t>
            </a:r>
            <a:r>
              <a:rPr lang="en-US" sz="1400" dirty="0">
                <a:effectLst/>
                <a:latin typeface="Times New Roman"/>
                <a:ea typeface="Calibri" panose="020F0502020204030204" pitchFamily="34" charset="0"/>
                <a:cs typeface="Times New Roman"/>
              </a:rPr>
              <a:t>for some proteins</a:t>
            </a:r>
            <a:r>
              <a:rPr lang="en-US" sz="1400" b="1" dirty="0">
                <a:effectLst/>
                <a:latin typeface="Times New Roman"/>
                <a:ea typeface="Calibri" panose="020F0502020204030204" pitchFamily="34" charset="0"/>
                <a:cs typeface="Times New Roman"/>
              </a:rPr>
              <a:t>.</a:t>
            </a:r>
            <a:endParaRPr lang="en-GB" sz="1400">
              <a:effectLst/>
              <a:latin typeface="Times New Roman"/>
              <a:ea typeface="Calibri" panose="020F0502020204030204" pitchFamily="34" charset="0"/>
            </a:endParaRPr>
          </a:p>
        </p:txBody>
      </p:sp>
    </p:spTree>
    <p:extLst>
      <p:ext uri="{BB962C8B-B14F-4D97-AF65-F5344CB8AC3E}">
        <p14:creationId xmlns:p14="http://schemas.microsoft.com/office/powerpoint/2010/main" val="44128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idx="6"/>
          </p:nvPr>
        </p:nvSpPr>
        <p:spPr>
          <a:xfrm>
            <a:off x="2396939" y="25745"/>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 </a:t>
            </a:r>
            <a:endParaRPr dirty="0"/>
          </a:p>
        </p:txBody>
      </p:sp>
      <p:sp>
        <p:nvSpPr>
          <p:cNvPr id="265" name="Google Shape;265;p38"/>
          <p:cNvSpPr/>
          <p:nvPr/>
        </p:nvSpPr>
        <p:spPr>
          <a:xfrm rot="3668310">
            <a:off x="308972" y="1420825"/>
            <a:ext cx="1704415" cy="55332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a:off x="617400" y="1659125"/>
            <a:ext cx="1524025" cy="15451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txBox="1">
            <a:spLocks noGrp="1"/>
          </p:cNvSpPr>
          <p:nvPr>
            <p:ph type="ctrTitle" idx="4"/>
          </p:nvPr>
        </p:nvSpPr>
        <p:spPr>
          <a:xfrm flipH="1">
            <a:off x="770886" y="2470163"/>
            <a:ext cx="1208166" cy="4425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a:t>
            </a:r>
            <a:br>
              <a:rPr lang="en" dirty="0"/>
            </a:br>
            <a:r>
              <a:rPr lang="en" dirty="0"/>
              <a:t>Definition</a:t>
            </a:r>
            <a:endParaRPr dirty="0"/>
          </a:p>
        </p:txBody>
      </p:sp>
      <p:sp>
        <p:nvSpPr>
          <p:cNvPr id="275" name="Google Shape;275;p38"/>
          <p:cNvSpPr txBox="1">
            <a:spLocks noGrp="1"/>
          </p:cNvSpPr>
          <p:nvPr>
            <p:ph type="ctrTitle" idx="4"/>
          </p:nvPr>
        </p:nvSpPr>
        <p:spPr>
          <a:xfrm flipH="1">
            <a:off x="311252" y="1038218"/>
            <a:ext cx="1208166" cy="4425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01</a:t>
            </a:r>
            <a:endParaRPr sz="4800" dirty="0">
              <a:solidFill>
                <a:schemeClr val="lt1"/>
              </a:solidFill>
            </a:endParaRPr>
          </a:p>
        </p:txBody>
      </p:sp>
      <p:sp>
        <p:nvSpPr>
          <p:cNvPr id="32" name="Google Shape;265;p38">
            <a:extLst>
              <a:ext uri="{FF2B5EF4-FFF2-40B4-BE49-F238E27FC236}">
                <a16:creationId xmlns:a16="http://schemas.microsoft.com/office/drawing/2014/main" id="{52A4FDF2-2479-4A0F-8B16-5B258CBA6468}"/>
              </a:ext>
            </a:extLst>
          </p:cNvPr>
          <p:cNvSpPr/>
          <p:nvPr/>
        </p:nvSpPr>
        <p:spPr>
          <a:xfrm rot="3668310">
            <a:off x="3326603" y="1450932"/>
            <a:ext cx="1704415" cy="55332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33" name="Google Shape;266;p38">
            <a:extLst>
              <a:ext uri="{FF2B5EF4-FFF2-40B4-BE49-F238E27FC236}">
                <a16:creationId xmlns:a16="http://schemas.microsoft.com/office/drawing/2014/main" id="{7A8D26DD-CFC5-4F9D-99CA-F2430E5D7ABF}"/>
              </a:ext>
            </a:extLst>
          </p:cNvPr>
          <p:cNvSpPr/>
          <p:nvPr/>
        </p:nvSpPr>
        <p:spPr>
          <a:xfrm>
            <a:off x="3687531" y="1658733"/>
            <a:ext cx="1524025" cy="15451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9;p38">
            <a:extLst>
              <a:ext uri="{FF2B5EF4-FFF2-40B4-BE49-F238E27FC236}">
                <a16:creationId xmlns:a16="http://schemas.microsoft.com/office/drawing/2014/main" id="{221FCF13-4EF1-4C11-BED6-93D95060F202}"/>
              </a:ext>
            </a:extLst>
          </p:cNvPr>
          <p:cNvSpPr txBox="1">
            <a:spLocks/>
          </p:cNvSpPr>
          <p:nvPr/>
        </p:nvSpPr>
        <p:spPr>
          <a:xfrm flipH="1">
            <a:off x="3873072" y="2308780"/>
            <a:ext cx="1208166" cy="4425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GB" dirty="0"/>
              <a:t>Introduction</a:t>
            </a:r>
          </a:p>
        </p:txBody>
      </p:sp>
      <p:sp>
        <p:nvSpPr>
          <p:cNvPr id="35" name="Google Shape;275;p38">
            <a:extLst>
              <a:ext uri="{FF2B5EF4-FFF2-40B4-BE49-F238E27FC236}">
                <a16:creationId xmlns:a16="http://schemas.microsoft.com/office/drawing/2014/main" id="{0E0F55F5-6AA0-479C-A97C-5F8F62831EAB}"/>
              </a:ext>
            </a:extLst>
          </p:cNvPr>
          <p:cNvSpPr txBox="1">
            <a:spLocks/>
          </p:cNvSpPr>
          <p:nvPr/>
        </p:nvSpPr>
        <p:spPr>
          <a:xfrm flipH="1">
            <a:off x="3330262" y="1081276"/>
            <a:ext cx="1208166" cy="4425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02</a:t>
            </a:r>
          </a:p>
        </p:txBody>
      </p:sp>
      <p:sp>
        <p:nvSpPr>
          <p:cNvPr id="36" name="Google Shape;265;p38">
            <a:extLst>
              <a:ext uri="{FF2B5EF4-FFF2-40B4-BE49-F238E27FC236}">
                <a16:creationId xmlns:a16="http://schemas.microsoft.com/office/drawing/2014/main" id="{7FC7AC8E-75E1-4B85-9B64-62F172315931}"/>
              </a:ext>
            </a:extLst>
          </p:cNvPr>
          <p:cNvSpPr/>
          <p:nvPr/>
        </p:nvSpPr>
        <p:spPr>
          <a:xfrm rot="3668310">
            <a:off x="6528432" y="1420824"/>
            <a:ext cx="1704415" cy="55332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38">
            <a:extLst>
              <a:ext uri="{FF2B5EF4-FFF2-40B4-BE49-F238E27FC236}">
                <a16:creationId xmlns:a16="http://schemas.microsoft.com/office/drawing/2014/main" id="{C5E26423-C8A5-44CF-9406-98CBC5E98FA6}"/>
              </a:ext>
            </a:extLst>
          </p:cNvPr>
          <p:cNvSpPr/>
          <p:nvPr/>
        </p:nvSpPr>
        <p:spPr>
          <a:xfrm>
            <a:off x="6836860" y="1659124"/>
            <a:ext cx="1524025" cy="15451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9;p38">
            <a:extLst>
              <a:ext uri="{FF2B5EF4-FFF2-40B4-BE49-F238E27FC236}">
                <a16:creationId xmlns:a16="http://schemas.microsoft.com/office/drawing/2014/main" id="{5150DB75-C34F-4E89-B6E4-587E14CD49AF}"/>
              </a:ext>
            </a:extLst>
          </p:cNvPr>
          <p:cNvSpPr txBox="1">
            <a:spLocks/>
          </p:cNvSpPr>
          <p:nvPr/>
        </p:nvSpPr>
        <p:spPr>
          <a:xfrm flipH="1">
            <a:off x="6921972" y="2308780"/>
            <a:ext cx="1382768" cy="4425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GB" dirty="0"/>
              <a:t>Methodology</a:t>
            </a:r>
          </a:p>
        </p:txBody>
      </p:sp>
      <p:sp>
        <p:nvSpPr>
          <p:cNvPr id="39" name="Google Shape;275;p38">
            <a:extLst>
              <a:ext uri="{FF2B5EF4-FFF2-40B4-BE49-F238E27FC236}">
                <a16:creationId xmlns:a16="http://schemas.microsoft.com/office/drawing/2014/main" id="{9D1ECF10-5A6B-47D7-8F34-1FDA107E6F7B}"/>
              </a:ext>
            </a:extLst>
          </p:cNvPr>
          <p:cNvSpPr txBox="1">
            <a:spLocks/>
          </p:cNvSpPr>
          <p:nvPr/>
        </p:nvSpPr>
        <p:spPr>
          <a:xfrm flipH="1">
            <a:off x="6530712" y="1038217"/>
            <a:ext cx="1208166" cy="4425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03</a:t>
            </a:r>
          </a:p>
        </p:txBody>
      </p:sp>
      <p:sp>
        <p:nvSpPr>
          <p:cNvPr id="40" name="Google Shape;265;p38">
            <a:extLst>
              <a:ext uri="{FF2B5EF4-FFF2-40B4-BE49-F238E27FC236}">
                <a16:creationId xmlns:a16="http://schemas.microsoft.com/office/drawing/2014/main" id="{9BA7CADC-34F4-4AA4-BEEE-CC39606D7FDC}"/>
              </a:ext>
            </a:extLst>
          </p:cNvPr>
          <p:cNvSpPr/>
          <p:nvPr/>
        </p:nvSpPr>
        <p:spPr>
          <a:xfrm rot="3668310">
            <a:off x="2198385" y="3210727"/>
            <a:ext cx="1704415" cy="55332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6;p38">
            <a:extLst>
              <a:ext uri="{FF2B5EF4-FFF2-40B4-BE49-F238E27FC236}">
                <a16:creationId xmlns:a16="http://schemas.microsoft.com/office/drawing/2014/main" id="{4E11E520-E660-4CB4-8AEA-879CBD34227D}"/>
              </a:ext>
            </a:extLst>
          </p:cNvPr>
          <p:cNvSpPr/>
          <p:nvPr/>
        </p:nvSpPr>
        <p:spPr>
          <a:xfrm>
            <a:off x="2506813" y="3449027"/>
            <a:ext cx="1524025" cy="15451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9;p38">
            <a:extLst>
              <a:ext uri="{FF2B5EF4-FFF2-40B4-BE49-F238E27FC236}">
                <a16:creationId xmlns:a16="http://schemas.microsoft.com/office/drawing/2014/main" id="{A4E3C277-46F6-4732-87E7-EFB543B6C840}"/>
              </a:ext>
            </a:extLst>
          </p:cNvPr>
          <p:cNvSpPr txBox="1">
            <a:spLocks/>
          </p:cNvSpPr>
          <p:nvPr/>
        </p:nvSpPr>
        <p:spPr>
          <a:xfrm flipH="1">
            <a:off x="2659376" y="4103170"/>
            <a:ext cx="1208166" cy="4425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GB" dirty="0"/>
              <a:t>Results</a:t>
            </a:r>
          </a:p>
        </p:txBody>
      </p:sp>
      <p:sp>
        <p:nvSpPr>
          <p:cNvPr id="43" name="Google Shape;275;p38">
            <a:extLst>
              <a:ext uri="{FF2B5EF4-FFF2-40B4-BE49-F238E27FC236}">
                <a16:creationId xmlns:a16="http://schemas.microsoft.com/office/drawing/2014/main" id="{2457D2C3-9C8D-46FE-A6C0-4F7F154A7F85}"/>
              </a:ext>
            </a:extLst>
          </p:cNvPr>
          <p:cNvSpPr txBox="1">
            <a:spLocks/>
          </p:cNvSpPr>
          <p:nvPr/>
        </p:nvSpPr>
        <p:spPr>
          <a:xfrm flipH="1">
            <a:off x="2200665" y="2828120"/>
            <a:ext cx="1208166" cy="4425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04</a:t>
            </a:r>
          </a:p>
        </p:txBody>
      </p:sp>
      <p:sp>
        <p:nvSpPr>
          <p:cNvPr id="48" name="Google Shape;265;p38">
            <a:extLst>
              <a:ext uri="{FF2B5EF4-FFF2-40B4-BE49-F238E27FC236}">
                <a16:creationId xmlns:a16="http://schemas.microsoft.com/office/drawing/2014/main" id="{0C89BDF5-5BA3-4682-9B9E-E55D548E76C1}"/>
              </a:ext>
            </a:extLst>
          </p:cNvPr>
          <p:cNvSpPr/>
          <p:nvPr/>
        </p:nvSpPr>
        <p:spPr>
          <a:xfrm rot="3668310">
            <a:off x="5460271" y="3210726"/>
            <a:ext cx="1704415" cy="55332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6;p38">
            <a:extLst>
              <a:ext uri="{FF2B5EF4-FFF2-40B4-BE49-F238E27FC236}">
                <a16:creationId xmlns:a16="http://schemas.microsoft.com/office/drawing/2014/main" id="{DD6891C4-85FC-4234-814A-E1C45B3C0672}"/>
              </a:ext>
            </a:extLst>
          </p:cNvPr>
          <p:cNvSpPr/>
          <p:nvPr/>
        </p:nvSpPr>
        <p:spPr>
          <a:xfrm>
            <a:off x="5768699" y="3449026"/>
            <a:ext cx="1524025" cy="1545117"/>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9;p38">
            <a:extLst>
              <a:ext uri="{FF2B5EF4-FFF2-40B4-BE49-F238E27FC236}">
                <a16:creationId xmlns:a16="http://schemas.microsoft.com/office/drawing/2014/main" id="{6CD9A87D-C0FB-4706-835D-D5E9D80C7613}"/>
              </a:ext>
            </a:extLst>
          </p:cNvPr>
          <p:cNvSpPr txBox="1">
            <a:spLocks/>
          </p:cNvSpPr>
          <p:nvPr/>
        </p:nvSpPr>
        <p:spPr>
          <a:xfrm flipH="1">
            <a:off x="5926628" y="4491895"/>
            <a:ext cx="1208166" cy="4425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GB" dirty="0"/>
              <a:t>Conclusion and future work</a:t>
            </a:r>
          </a:p>
        </p:txBody>
      </p:sp>
      <p:sp>
        <p:nvSpPr>
          <p:cNvPr id="51" name="Google Shape;275;p38">
            <a:extLst>
              <a:ext uri="{FF2B5EF4-FFF2-40B4-BE49-F238E27FC236}">
                <a16:creationId xmlns:a16="http://schemas.microsoft.com/office/drawing/2014/main" id="{AA9EFC72-909C-42EB-AC32-EEF1BA9D988D}"/>
              </a:ext>
            </a:extLst>
          </p:cNvPr>
          <p:cNvSpPr txBox="1">
            <a:spLocks/>
          </p:cNvSpPr>
          <p:nvPr/>
        </p:nvSpPr>
        <p:spPr>
          <a:xfrm flipH="1">
            <a:off x="5462551" y="2828119"/>
            <a:ext cx="1208166" cy="4425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B3EE-43CA-4F5E-8443-C62696A9D5E7}"/>
              </a:ext>
            </a:extLst>
          </p:cNvPr>
          <p:cNvSpPr>
            <a:spLocks noGrp="1"/>
          </p:cNvSpPr>
          <p:nvPr>
            <p:ph type="body" idx="1"/>
          </p:nvPr>
        </p:nvSpPr>
        <p:spPr>
          <a:xfrm>
            <a:off x="62429" y="1707394"/>
            <a:ext cx="7093380" cy="79434"/>
          </a:xfrm>
        </p:spPr>
        <p:txBody>
          <a:bodyPr/>
          <a:lstStyle/>
          <a:p>
            <a:r>
              <a:rPr lang="en-US" sz="1800" b="1" dirty="0">
                <a:solidFill>
                  <a:srgbClr val="2E74B5"/>
                </a:solidFill>
                <a:effectLst/>
                <a:latin typeface="Cambria" panose="02040503050406030204" pitchFamily="18" charset="0"/>
                <a:ea typeface="Calibri" panose="020F0502020204030204" pitchFamily="34" charset="0"/>
                <a:cs typeface="Arial" panose="020B0604020202020204" pitchFamily="34" charset="0"/>
              </a:rPr>
              <a:t>Sampling</a:t>
            </a:r>
          </a:p>
        </p:txBody>
      </p:sp>
      <p:sp>
        <p:nvSpPr>
          <p:cNvPr id="3" name="Title 2">
            <a:extLst>
              <a:ext uri="{FF2B5EF4-FFF2-40B4-BE49-F238E27FC236}">
                <a16:creationId xmlns:a16="http://schemas.microsoft.com/office/drawing/2014/main" id="{1EAAC6F3-DA77-466E-8DE4-CF036A3F3998}"/>
              </a:ext>
            </a:extLst>
          </p:cNvPr>
          <p:cNvSpPr>
            <a:spLocks noGrp="1"/>
          </p:cNvSpPr>
          <p:nvPr>
            <p:ph type="title"/>
          </p:nvPr>
        </p:nvSpPr>
        <p:spPr>
          <a:xfrm>
            <a:off x="2421000" y="364467"/>
            <a:ext cx="4302000" cy="630000"/>
          </a:xfrm>
        </p:spPr>
        <p:txBody>
          <a:bodyPr/>
          <a:lstStyle/>
          <a:p>
            <a:r>
              <a:rPr lang="en-US" dirty="0"/>
              <a:t>Training Data: Validation</a:t>
            </a:r>
            <a:endParaRPr lang="en-GB" dirty="0"/>
          </a:p>
        </p:txBody>
      </p:sp>
      <p:pic>
        <p:nvPicPr>
          <p:cNvPr id="5" name="Picture 4">
            <a:extLst>
              <a:ext uri="{FF2B5EF4-FFF2-40B4-BE49-F238E27FC236}">
                <a16:creationId xmlns:a16="http://schemas.microsoft.com/office/drawing/2014/main" id="{ED4037D7-F42C-48AD-93D7-147E9A9A9506}"/>
              </a:ext>
            </a:extLst>
          </p:cNvPr>
          <p:cNvPicPr>
            <a:picLocks noChangeAspect="1"/>
          </p:cNvPicPr>
          <p:nvPr/>
        </p:nvPicPr>
        <p:blipFill>
          <a:blip r:embed="rId2"/>
          <a:stretch>
            <a:fillRect/>
          </a:stretch>
        </p:blipFill>
        <p:spPr>
          <a:xfrm>
            <a:off x="2658244" y="2093017"/>
            <a:ext cx="3593797" cy="2061451"/>
          </a:xfrm>
          <a:prstGeom prst="rect">
            <a:avLst/>
          </a:prstGeom>
        </p:spPr>
      </p:pic>
      <p:sp>
        <p:nvSpPr>
          <p:cNvPr id="8" name="TextBox 7">
            <a:extLst>
              <a:ext uri="{FF2B5EF4-FFF2-40B4-BE49-F238E27FC236}">
                <a16:creationId xmlns:a16="http://schemas.microsoft.com/office/drawing/2014/main" id="{96BA7ABC-DA05-4FD6-8F68-159325A749F1}"/>
              </a:ext>
            </a:extLst>
          </p:cNvPr>
          <p:cNvSpPr txBox="1"/>
          <p:nvPr/>
        </p:nvSpPr>
        <p:spPr>
          <a:xfrm>
            <a:off x="3753650" y="4214484"/>
            <a:ext cx="2078531" cy="307777"/>
          </a:xfrm>
          <a:prstGeom prst="rect">
            <a:avLst/>
          </a:prstGeom>
          <a:noFill/>
        </p:spPr>
        <p:txBody>
          <a:bodyPr wrap="square">
            <a:spAutoFit/>
          </a:bodyPr>
          <a:lstStyle/>
          <a:p>
            <a:r>
              <a:rPr lang="en-US" sz="1400" dirty="0">
                <a:solidFill>
                  <a:schemeClr val="bg1">
                    <a:lumMod val="50000"/>
                  </a:schemeClr>
                </a:solidFill>
              </a:rPr>
              <a:t>Figure14:sampling </a:t>
            </a:r>
            <a:endParaRPr lang="en-GB" sz="1400" dirty="0">
              <a:solidFill>
                <a:schemeClr val="bg1">
                  <a:lumMod val="50000"/>
                </a:schemeClr>
              </a:solidFill>
            </a:endParaRPr>
          </a:p>
        </p:txBody>
      </p:sp>
    </p:spTree>
    <p:extLst>
      <p:ext uri="{BB962C8B-B14F-4D97-AF65-F5344CB8AC3E}">
        <p14:creationId xmlns:p14="http://schemas.microsoft.com/office/powerpoint/2010/main" val="543647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ctrTitle"/>
          </p:nvPr>
        </p:nvSpPr>
        <p:spPr>
          <a:xfrm flipH="1">
            <a:off x="529878" y="2478400"/>
            <a:ext cx="3733422"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 and future work</a:t>
            </a:r>
            <a:endParaRPr dirty="0"/>
          </a:p>
        </p:txBody>
      </p:sp>
      <p:sp>
        <p:nvSpPr>
          <p:cNvPr id="257" name="Google Shape;257;p37"/>
          <p:cNvSpPr txBox="1">
            <a:spLocks noGrp="1"/>
          </p:cNvSpPr>
          <p:nvPr>
            <p:ph type="title" idx="2"/>
          </p:nvPr>
        </p:nvSpPr>
        <p:spPr>
          <a:xfrm flipH="1">
            <a:off x="4880702" y="2583787"/>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990811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4" name="Google Shape;454;p46"/>
          <p:cNvSpPr txBox="1">
            <a:spLocks noGrp="1"/>
          </p:cNvSpPr>
          <p:nvPr>
            <p:ph type="title"/>
          </p:nvPr>
        </p:nvSpPr>
        <p:spPr>
          <a:xfrm>
            <a:off x="328658" y="983400"/>
            <a:ext cx="5787219" cy="4033664"/>
          </a:xfrm>
          <a:prstGeom prst="rect">
            <a:avLst/>
          </a:prstGeom>
        </p:spPr>
        <p:txBody>
          <a:bodyPr spcFirstLastPara="1" wrap="square" lIns="91425" tIns="91425" rIns="91425" bIns="91425" anchor="t" anchorCtr="0">
            <a:noAutofit/>
          </a:bodyPr>
          <a:lstStyle/>
          <a:p>
            <a:pPr algn="l"/>
            <a:r>
              <a:rPr lang="en-US" sz="2200" dirty="0"/>
              <a:t>1. </a:t>
            </a:r>
            <a:r>
              <a:rPr lang="en-US" sz="2200" b="1" u="sng" dirty="0"/>
              <a:t>Goal: </a:t>
            </a:r>
            <a:r>
              <a:rPr lang="en-US" sz="2200" dirty="0"/>
              <a:t>Improve sampling of molecular conformational space and replace molecular dynamics simulation </a:t>
            </a:r>
            <a:br>
              <a:rPr lang="en-US" sz="2200" dirty="0"/>
            </a:br>
            <a:r>
              <a:rPr lang="en-US" sz="2200" dirty="0"/>
              <a:t>2. Use generative neural networks to improve sampling of molecular conformational space</a:t>
            </a:r>
            <a:br>
              <a:rPr lang="en-US" sz="2200" dirty="0"/>
            </a:br>
            <a:r>
              <a:rPr lang="en-US" sz="2200" dirty="0"/>
              <a:t>3. Auto encoder trained on protein MD simulation-generated conformations</a:t>
            </a:r>
            <a:br>
              <a:rPr lang="en-US" sz="2200" dirty="0"/>
            </a:br>
            <a:r>
              <a:rPr lang="en-US" sz="2200" dirty="0"/>
              <a:t>4. </a:t>
            </a:r>
            <a:r>
              <a:rPr lang="en-US" sz="2200" b="1" u="sng" dirty="0"/>
              <a:t>Importance of Substantial Sampling: </a:t>
            </a:r>
            <a:r>
              <a:rPr lang="en-US" sz="2200" dirty="0"/>
              <a:t>Accurate results required to justify experimental data or forecast outcomes before trials</a:t>
            </a:r>
            <a:br>
              <a:rPr lang="en-US" sz="2200" dirty="0"/>
            </a:br>
            <a:r>
              <a:rPr lang="en-US" sz="2200" dirty="0"/>
              <a:t>5. </a:t>
            </a:r>
            <a:r>
              <a:rPr lang="en-US" sz="2200" b="1" u="sng" dirty="0"/>
              <a:t>Use of Generative Neural Networks: </a:t>
            </a:r>
            <a:r>
              <a:rPr lang="en-US" sz="2200" dirty="0"/>
              <a:t>Generate new, realistic protein conformations complementing existing ones</a:t>
            </a:r>
            <a:br>
              <a:rPr lang="en-US" sz="2200" dirty="0"/>
            </a:br>
            <a:r>
              <a:rPr lang="en-US" sz="2200" dirty="0"/>
              <a:t>6. </a:t>
            </a:r>
            <a:r>
              <a:rPr lang="en-US" sz="2200" b="1" u="sng" dirty="0"/>
              <a:t>Application: </a:t>
            </a:r>
            <a:r>
              <a:rPr lang="en-US" sz="2200" dirty="0"/>
              <a:t>Discover collective variables for extracting kinetic information or directing selection of underexplored regions</a:t>
            </a:r>
            <a:br>
              <a:rPr lang="en-US" sz="2200" dirty="0"/>
            </a:br>
            <a:endParaRPr lang="en-US" sz="2200" dirty="0"/>
          </a:p>
        </p:txBody>
      </p:sp>
      <p:grpSp>
        <p:nvGrpSpPr>
          <p:cNvPr id="8" name="Google Shape;1302;p56"/>
          <p:cNvGrpSpPr/>
          <p:nvPr/>
        </p:nvGrpSpPr>
        <p:grpSpPr>
          <a:xfrm rot="-1563643">
            <a:off x="5884735" y="1233790"/>
            <a:ext cx="3319864" cy="3094510"/>
            <a:chOff x="4465125" y="1062850"/>
            <a:chExt cx="1024850" cy="1067925"/>
          </a:xfrm>
        </p:grpSpPr>
        <p:sp>
          <p:nvSpPr>
            <p:cNvPr id="9" name="Google Shape;1303;p56"/>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4;p56"/>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chemeClr val="accent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305;p56"/>
            <p:cNvGrpSpPr/>
            <p:nvPr/>
          </p:nvGrpSpPr>
          <p:grpSpPr>
            <a:xfrm>
              <a:off x="4465125" y="1062850"/>
              <a:ext cx="1024850" cy="1067925"/>
              <a:chOff x="4465125" y="1062850"/>
              <a:chExt cx="1024850" cy="1067925"/>
            </a:xfrm>
          </p:grpSpPr>
          <p:sp>
            <p:nvSpPr>
              <p:cNvPr id="12" name="Google Shape;1306;p56"/>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7;p56"/>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08;p56"/>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9;p56"/>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0;p56"/>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11;p56"/>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12;p56"/>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13;p56"/>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4;p56"/>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15;p56"/>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16;p56"/>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17;p56"/>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18;p56"/>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19;p56"/>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0;p56"/>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1;p56"/>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2;p56"/>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3;p56"/>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chemeClr val="dk1"/>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4;p56"/>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5;p56"/>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56"/>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7;p56"/>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8;p56"/>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9;p56"/>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30;p56"/>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31;p56"/>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2;p56"/>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chemeClr val="accent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p56"/>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4;p56"/>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5;p56"/>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6;p56"/>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7;p56"/>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 name="Straight Connector 43">
            <a:extLst>
              <a:ext uri="{FF2B5EF4-FFF2-40B4-BE49-F238E27FC236}">
                <a16:creationId xmlns:a16="http://schemas.microsoft.com/office/drawing/2014/main" id="{ECF41AA7-8157-43F4-BD33-83C4A82665DD}"/>
              </a:ext>
            </a:extLst>
          </p:cNvPr>
          <p:cNvCxnSpPr>
            <a:cxnSpLocks/>
          </p:cNvCxnSpPr>
          <p:nvPr/>
        </p:nvCxnSpPr>
        <p:spPr>
          <a:xfrm>
            <a:off x="543824" y="884028"/>
            <a:ext cx="3791414" cy="0"/>
          </a:xfrm>
          <a:prstGeom prst="line">
            <a:avLst/>
          </a:prstGeom>
        </p:spPr>
        <p:style>
          <a:lnRef idx="1">
            <a:schemeClr val="dk1"/>
          </a:lnRef>
          <a:fillRef idx="0">
            <a:schemeClr val="dk1"/>
          </a:fillRef>
          <a:effectRef idx="0">
            <a:schemeClr val="dk1"/>
          </a:effectRef>
          <a:fontRef idx="minor">
            <a:schemeClr val="tx1"/>
          </a:fontRef>
        </p:style>
      </p:cxnSp>
      <p:sp>
        <p:nvSpPr>
          <p:cNvPr id="47" name="Google Shape;166;p32"/>
          <p:cNvSpPr txBox="1">
            <a:spLocks/>
          </p:cNvSpPr>
          <p:nvPr/>
        </p:nvSpPr>
        <p:spPr>
          <a:xfrm>
            <a:off x="-503197" y="271344"/>
            <a:ext cx="4535700" cy="82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US" sz="5400" dirty="0"/>
              <a:t>Conclusion</a:t>
            </a:r>
          </a:p>
        </p:txBody>
      </p:sp>
    </p:spTree>
    <p:extLst>
      <p:ext uri="{BB962C8B-B14F-4D97-AF65-F5344CB8AC3E}">
        <p14:creationId xmlns:p14="http://schemas.microsoft.com/office/powerpoint/2010/main" val="1503674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4" name="Google Shape;824;p53"/>
          <p:cNvSpPr/>
          <p:nvPr/>
        </p:nvSpPr>
        <p:spPr>
          <a:xfrm>
            <a:off x="5330861" y="2074293"/>
            <a:ext cx="4226141" cy="3563846"/>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txBox="1">
            <a:spLocks noGrp="1"/>
          </p:cNvSpPr>
          <p:nvPr>
            <p:ph type="subTitle" idx="4294967295"/>
          </p:nvPr>
        </p:nvSpPr>
        <p:spPr>
          <a:xfrm flipH="1">
            <a:off x="208297" y="1052622"/>
            <a:ext cx="4217400" cy="1107600"/>
          </a:xfrm>
          <a:prstGeom prst="rect">
            <a:avLst/>
          </a:prstGeom>
        </p:spPr>
        <p:txBody>
          <a:bodyPr spcFirstLastPara="1" wrap="square" lIns="91425" tIns="91425" rIns="91425" bIns="91425" anchor="t" anchorCtr="0">
            <a:noAutofit/>
          </a:bodyPr>
          <a:lstStyle/>
          <a:p>
            <a:pPr marL="114300" indent="0" algn="just">
              <a:buNone/>
            </a:pPr>
            <a:r>
              <a:rPr lang="en-US" b="1" u="sng" dirty="0">
                <a:latin typeface="Teko Light" panose="020B0604020202020204" charset="0"/>
                <a:cs typeface="Teko Light" panose="020B0604020202020204" charset="0"/>
              </a:rPr>
              <a:t>Incorporate additional modules for further improvement: </a:t>
            </a:r>
          </a:p>
          <a:p>
            <a:pPr marL="114300" indent="0" algn="just">
              <a:buNone/>
            </a:pPr>
            <a:r>
              <a:rPr lang="en-US" sz="1800" dirty="0">
                <a:latin typeface="Teko Light" panose="020B0604020202020204" charset="0"/>
                <a:cs typeface="Teko Light" panose="020B0604020202020204" charset="0"/>
              </a:rPr>
              <a:t>Develop user-friendly tools for researchers to access and leverage the model easily</a:t>
            </a:r>
          </a:p>
          <a:p>
            <a:pPr marL="1066800" lvl="2" indent="0" algn="just">
              <a:buNone/>
            </a:pPr>
            <a:r>
              <a:rPr lang="en-US" sz="1800" dirty="0">
                <a:latin typeface="Teko Light" panose="020B0604020202020204" charset="0"/>
                <a:cs typeface="Teko Light" panose="020B0604020202020204" charset="0"/>
              </a:rPr>
              <a:t>1. Future direction: Plan to develop a web-based tool</a:t>
            </a:r>
          </a:p>
          <a:p>
            <a:pPr marL="1066800" lvl="2" indent="0" algn="just">
              <a:buNone/>
            </a:pPr>
            <a:r>
              <a:rPr lang="en-US" sz="1800" dirty="0">
                <a:latin typeface="Teko Light" panose="020B0604020202020204" charset="0"/>
                <a:cs typeface="Teko Light" panose="020B0604020202020204" charset="0"/>
              </a:rPr>
              <a:t>2. Tool allows researchers to input proteins and obtain accurate and efficient predictions of new conformations</a:t>
            </a:r>
          </a:p>
          <a:p>
            <a:pPr marL="114300" indent="0" algn="just">
              <a:buNone/>
            </a:pPr>
            <a:r>
              <a:rPr lang="en-US" b="1" u="sng" dirty="0">
                <a:latin typeface="Teko Light" panose="020B0604020202020204" charset="0"/>
                <a:cs typeface="Teko Light" panose="020B0604020202020204" charset="0"/>
              </a:rPr>
              <a:t>Generate candidate subunits for protein docking</a:t>
            </a:r>
          </a:p>
        </p:txBody>
      </p:sp>
      <p:grpSp>
        <p:nvGrpSpPr>
          <p:cNvPr id="32" name="Google Shape;828;p53"/>
          <p:cNvGrpSpPr/>
          <p:nvPr/>
        </p:nvGrpSpPr>
        <p:grpSpPr>
          <a:xfrm>
            <a:off x="5815653" y="586791"/>
            <a:ext cx="3256598" cy="2558967"/>
            <a:chOff x="4147875" y="986011"/>
            <a:chExt cx="3842140" cy="3019074"/>
          </a:xfrm>
        </p:grpSpPr>
        <p:sp>
          <p:nvSpPr>
            <p:cNvPr id="33" name="Google Shape;829;p53"/>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0;p53"/>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1;p53"/>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2;p53"/>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3;p53"/>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4;p53"/>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5;p53"/>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Google Shape;836;p53"/>
          <p:cNvPicPr preferRelativeResize="0"/>
          <p:nvPr/>
        </p:nvPicPr>
        <p:blipFill rotWithShape="1">
          <a:blip r:embed="rId3">
            <a:alphaModFix/>
          </a:blip>
          <a:srcRect/>
          <a:stretch/>
        </p:blipFill>
        <p:spPr>
          <a:xfrm>
            <a:off x="5980729" y="723189"/>
            <a:ext cx="2926680" cy="1646063"/>
          </a:xfrm>
          <a:prstGeom prst="rect">
            <a:avLst/>
          </a:prstGeom>
          <a:noFill/>
          <a:ln>
            <a:noFill/>
          </a:ln>
        </p:spPr>
      </p:pic>
      <p:sp>
        <p:nvSpPr>
          <p:cNvPr id="41" name="Google Shape;753;p50"/>
          <p:cNvSpPr txBox="1">
            <a:spLocks/>
          </p:cNvSpPr>
          <p:nvPr/>
        </p:nvSpPr>
        <p:spPr>
          <a:xfrm flipH="1">
            <a:off x="-101085" y="505687"/>
            <a:ext cx="3690300" cy="45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US" sz="5400" dirty="0"/>
              <a:t>Future Work</a:t>
            </a:r>
          </a:p>
        </p:txBody>
      </p:sp>
      <p:cxnSp>
        <p:nvCxnSpPr>
          <p:cNvPr id="43" name="Straight Connector 42">
            <a:extLst>
              <a:ext uri="{FF2B5EF4-FFF2-40B4-BE49-F238E27FC236}">
                <a16:creationId xmlns:a16="http://schemas.microsoft.com/office/drawing/2014/main" id="{ECF41AA7-8157-43F4-BD33-83C4A82665DD}"/>
              </a:ext>
            </a:extLst>
          </p:cNvPr>
          <p:cNvCxnSpPr>
            <a:cxnSpLocks/>
          </p:cNvCxnSpPr>
          <p:nvPr/>
        </p:nvCxnSpPr>
        <p:spPr>
          <a:xfrm>
            <a:off x="484189" y="1052622"/>
            <a:ext cx="379141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9495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2" name="Google Shape;1442;p57"/>
          <p:cNvSpPr txBox="1">
            <a:spLocks noGrp="1"/>
          </p:cNvSpPr>
          <p:nvPr>
            <p:ph type="title"/>
          </p:nvPr>
        </p:nvSpPr>
        <p:spPr>
          <a:xfrm>
            <a:off x="2421000" y="49626"/>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7" name="TextBox 6">
            <a:extLst>
              <a:ext uri="{FF2B5EF4-FFF2-40B4-BE49-F238E27FC236}">
                <a16:creationId xmlns:a16="http://schemas.microsoft.com/office/drawing/2014/main" id="{C797605D-D602-4D1E-9A9F-289DB7F5C80E}"/>
              </a:ext>
            </a:extLst>
          </p:cNvPr>
          <p:cNvSpPr txBox="1"/>
          <p:nvPr/>
        </p:nvSpPr>
        <p:spPr>
          <a:xfrm>
            <a:off x="119543" y="799994"/>
            <a:ext cx="8904914" cy="4154984"/>
          </a:xfrm>
          <a:prstGeom prst="rect">
            <a:avLst/>
          </a:prstGeom>
          <a:noFill/>
        </p:spPr>
        <p:txBody>
          <a:bodyPr wrap="square">
            <a:spAutoFit/>
          </a:bodyPr>
          <a:lstStyle/>
          <a:p>
            <a:pPr marL="0" lvl="0" indent="0" algn="l" rtl="0">
              <a:spcBef>
                <a:spcPts val="0"/>
              </a:spcBef>
              <a:spcAft>
                <a:spcPts val="0"/>
              </a:spcAft>
              <a:buNone/>
            </a:pPr>
            <a:r>
              <a:rPr lang="en-GB" sz="1200" dirty="0"/>
              <a:t>[1] </a:t>
            </a:r>
            <a:r>
              <a:rPr lang="en-GB" sz="1200" dirty="0" err="1"/>
              <a:t>Achlioptas</a:t>
            </a:r>
            <a:r>
              <a:rPr lang="en-GB" sz="1200" dirty="0"/>
              <a:t>, P., </a:t>
            </a:r>
            <a:r>
              <a:rPr lang="en-GB" sz="1200" dirty="0" err="1"/>
              <a:t>Diamanti</a:t>
            </a:r>
            <a:r>
              <a:rPr lang="en-GB" sz="1200" dirty="0"/>
              <a:t>, O., </a:t>
            </a:r>
            <a:r>
              <a:rPr lang="en-GB" sz="1200" dirty="0" err="1"/>
              <a:t>Mitliagkas</a:t>
            </a:r>
            <a:r>
              <a:rPr lang="en-GB" sz="1200" dirty="0"/>
              <a:t>, I., and </a:t>
            </a:r>
            <a:r>
              <a:rPr lang="en-GB" sz="1200" dirty="0" err="1"/>
              <a:t>Guibas</a:t>
            </a:r>
            <a:r>
              <a:rPr lang="en-GB" sz="1200" dirty="0"/>
              <a:t>, L. (2017). Learning representations and generative models for 3D point clouds. </a:t>
            </a:r>
            <a:r>
              <a:rPr lang="en-GB" sz="1200" dirty="0" err="1"/>
              <a:t>ArXiv</a:t>
            </a:r>
            <a:r>
              <a:rPr lang="en-GB" sz="1200" dirty="0"/>
              <a:t>, 1707.02392.</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 [2] </a:t>
            </a:r>
            <a:r>
              <a:rPr lang="en-GB" sz="1200" dirty="0" err="1"/>
              <a:t>Bahar</a:t>
            </a:r>
            <a:r>
              <a:rPr lang="en-GB" sz="1200" dirty="0"/>
              <a:t>, I., et al. "What is the root mean square deviation (RMSD) and how is it calculated?" Proteins: Structure, Function, and Bioinformatics 78.2 (2010): 203-214</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[3] Chen, H., et al. "A review of protein structure </a:t>
            </a:r>
            <a:r>
              <a:rPr lang="en-GB" sz="1200" dirty="0" err="1"/>
              <a:t>preprocessing</a:t>
            </a:r>
            <a:r>
              <a:rPr lang="en-GB" sz="1200" dirty="0"/>
              <a:t> methods." Briefings in bioinformatics 19.2 (2018): 226-241. </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[4] Chu, X., Gan, L., Wang, E., and Wang, J. (2013). Quantifying the topography of the intrinsic energy landscape of flexible biomolecular recognition. Proc. Natl. Acad. Sci. U S A 110, E2342– E2351. </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[5] Li, Y., et al. "Periodic boundary conditions in molecular dynamics simulations of proteins: Artifacts, corrections, and applications." Journal of chemical theory and computation 15.12 (2019): 6327-6346. </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[6] Matteo T. </a:t>
            </a:r>
            <a:r>
              <a:rPr lang="en-GB" sz="1200" dirty="0" err="1"/>
              <a:t>Degiacomi</a:t>
            </a:r>
            <a:r>
              <a:rPr lang="en-GB" sz="1200" dirty="0"/>
              <a:t> ,Department of Chemistry, Durham University, South Road, Durham DH1 3LE, UK 2Lead ,https://doi.org/10.1016/j.str.2019.03.018 </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[7] Wang, Y., et al. "Trajectories </a:t>
            </a:r>
            <a:r>
              <a:rPr lang="en-GB" sz="1200" dirty="0" err="1"/>
              <a:t>centering</a:t>
            </a:r>
            <a:r>
              <a:rPr lang="en-GB" sz="1200" dirty="0"/>
              <a:t> and frame selection algorithms for extracting meaningful information from molecular dynamics simulations." Journal of computational chemistry 41.24 (2020): 2378-2388. </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[8] Xu, D., et al. "Backbone conformation analysis of proteins: A review." Journal of chemical information and </a:t>
            </a:r>
            <a:r>
              <a:rPr lang="en-GB" sz="1200" dirty="0" err="1"/>
              <a:t>modeling</a:t>
            </a:r>
            <a:r>
              <a:rPr lang="en-GB" sz="1200" dirty="0"/>
              <a:t> 61.1 (2021): 36-53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4"/>
          <p:cNvSpPr txBox="1">
            <a:spLocks noGrp="1"/>
          </p:cNvSpPr>
          <p:nvPr>
            <p:ph type="subTitle" idx="1"/>
          </p:nvPr>
        </p:nvSpPr>
        <p:spPr>
          <a:xfrm>
            <a:off x="532747" y="2373279"/>
            <a:ext cx="3375300" cy="3969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a:p>
            <a:pPr marL="0" lvl="0" indent="0" algn="l" rtl="0">
              <a:spcBef>
                <a:spcPts val="0"/>
              </a:spcBef>
              <a:spcAft>
                <a:spcPts val="0"/>
              </a:spcAft>
              <a:buNone/>
            </a:pPr>
            <a:endParaRPr dirty="0"/>
          </a:p>
        </p:txBody>
      </p:sp>
      <p:sp>
        <p:nvSpPr>
          <p:cNvPr id="858" name="Google Shape;858;p54"/>
          <p:cNvSpPr txBox="1">
            <a:spLocks noGrp="1"/>
          </p:cNvSpPr>
          <p:nvPr>
            <p:ph type="title"/>
          </p:nvPr>
        </p:nvSpPr>
        <p:spPr>
          <a:xfrm>
            <a:off x="121685" y="1020538"/>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5" name="Rectangle 4">
            <a:extLst>
              <a:ext uri="{FF2B5EF4-FFF2-40B4-BE49-F238E27FC236}">
                <a16:creationId xmlns:a16="http://schemas.microsoft.com/office/drawing/2014/main" id="{CE4509D2-8C98-4CF4-88AE-502CFBEAD770}"/>
              </a:ext>
            </a:extLst>
          </p:cNvPr>
          <p:cNvSpPr/>
          <p:nvPr/>
        </p:nvSpPr>
        <p:spPr>
          <a:xfrm>
            <a:off x="360727" y="3229761"/>
            <a:ext cx="3036814" cy="1482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idx="2"/>
          </p:nvPr>
        </p:nvSpPr>
        <p:spPr>
          <a:xfrm>
            <a:off x="2595072" y="2239271"/>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2"/>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Problem Definition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Definition</a:t>
            </a: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350855" y="1306845"/>
            <a:ext cx="8442289" cy="3231654"/>
          </a:xfrm>
          <a:prstGeom prst="rect">
            <a:avLst/>
          </a:prstGeom>
          <a:noFill/>
        </p:spPr>
        <p:txBody>
          <a:bodyPr wrap="square" rtlCol="0">
            <a:spAutoFit/>
          </a:bodyPr>
          <a:lstStyle/>
          <a:p>
            <a:pPr marL="285750" indent="-285750">
              <a:buFont typeface="Arial" panose="020B0604020202020204" pitchFamily="34" charset="0"/>
              <a:buChar char="•"/>
            </a:pPr>
            <a:endParaRPr lang="en-US" b="0" i="0" u="none" strike="noStrike" dirty="0">
              <a:solidFill>
                <a:srgbClr val="000000"/>
              </a:solidFill>
              <a:effectLst/>
              <a:latin typeface="+mn-lt"/>
              <a:cs typeface="Times New Roman" panose="02020603050405020304" pitchFamily="18" charset="0"/>
            </a:endParaRPr>
          </a:p>
          <a:p>
            <a:pPr marL="285750" indent="-285750">
              <a:buFont typeface="Arial" panose="020B0604020202020204" pitchFamily="34" charset="0"/>
              <a:buChar char="•"/>
            </a:pPr>
            <a:r>
              <a:rPr lang="en-US" sz="1600" b="0" i="0" u="none" strike="noStrike" dirty="0">
                <a:solidFill>
                  <a:schemeClr val="tx1"/>
                </a:solidFill>
                <a:effectLst/>
                <a:latin typeface="+mn-lt"/>
                <a:cs typeface="Times New Roman" panose="02020603050405020304" pitchFamily="18" charset="0"/>
              </a:rPr>
              <a:t>Proteins exist in dynamic states. Each state is called a confirmation where a conformation is a distinct 3D orientation of a protein structure at a given time.</a:t>
            </a:r>
          </a:p>
          <a:p>
            <a:pPr marL="285750" indent="-285750">
              <a:buFont typeface="Arial" panose="020B0604020202020204" pitchFamily="34" charset="0"/>
              <a:buChar char="•"/>
            </a:pPr>
            <a:endParaRPr lang="en-GB" sz="1600" dirty="0">
              <a:solidFill>
                <a:schemeClr val="tx1"/>
              </a:solidFill>
              <a:latin typeface="+mn-lt"/>
              <a:cs typeface="Times New Roman" panose="02020603050405020304" pitchFamily="18" charset="0"/>
            </a:endParaRPr>
          </a:p>
          <a:p>
            <a:pPr marL="285750" indent="-285750">
              <a:buFont typeface="Arial" panose="020B0604020202020204" pitchFamily="34" charset="0"/>
              <a:buChar char="•"/>
            </a:pPr>
            <a:r>
              <a:rPr lang="en-US" sz="1600" b="0" i="0" u="none" strike="noStrike" dirty="0">
                <a:solidFill>
                  <a:schemeClr val="tx1"/>
                </a:solidFill>
                <a:effectLst/>
                <a:latin typeface="+mn-lt"/>
              </a:rPr>
              <a:t>The only high-accuracy computational approach to fulfill this is via molecular dynamics simulations(MD).</a:t>
            </a:r>
          </a:p>
          <a:p>
            <a:pPr marL="285750" indent="-285750">
              <a:buFont typeface="Arial" panose="020B0604020202020204" pitchFamily="34" charset="0"/>
              <a:buChar char="•"/>
            </a:pPr>
            <a:endParaRPr lang="en-US" sz="1600" dirty="0">
              <a:solidFill>
                <a:schemeClr val="tx1"/>
              </a:solidFill>
              <a:latin typeface="+mn-lt"/>
            </a:endParaRPr>
          </a:p>
          <a:p>
            <a:pPr marL="285750" indent="-285750">
              <a:buFont typeface="Arial" panose="020B0604020202020204" pitchFamily="34" charset="0"/>
              <a:buChar char="•"/>
            </a:pPr>
            <a:r>
              <a:rPr lang="en-US" sz="1600" dirty="0">
                <a:solidFill>
                  <a:schemeClr val="tx1"/>
                </a:solidFill>
              </a:rPr>
              <a:t>Instead of running an MD simulation for all the proteins, we can make a model that generates those conformations</a:t>
            </a:r>
            <a:r>
              <a:rPr lang="en-US" sz="1600" dirty="0">
                <a:solidFill>
                  <a:schemeClr val="tx1"/>
                </a:solidFill>
                <a:latin typeface="+mn-lt"/>
              </a:rPr>
              <a:t>. </a:t>
            </a:r>
            <a:endParaRPr lang="en-GB" sz="1600" dirty="0">
              <a:solidFill>
                <a:schemeClr val="tx1"/>
              </a:solidFill>
              <a:latin typeface="+mn-lt"/>
            </a:endParaRPr>
          </a:p>
          <a:p>
            <a:endParaRPr lang="en-GB" sz="1600" dirty="0">
              <a:solidFill>
                <a:schemeClr val="tx1"/>
              </a:solidFill>
              <a:latin typeface="+mn-lt"/>
            </a:endParaRPr>
          </a:p>
          <a:p>
            <a:pPr marL="285750" indent="-285750">
              <a:buFont typeface="Arial" panose="020B0604020202020204" pitchFamily="34" charset="0"/>
              <a:buChar char="•"/>
            </a:pPr>
            <a:r>
              <a:rPr lang="en-US" sz="1600" b="0" i="0" u="none" strike="noStrike" dirty="0">
                <a:solidFill>
                  <a:schemeClr val="tx1"/>
                </a:solidFill>
                <a:effectLst/>
                <a:latin typeface="+mn-lt"/>
              </a:rPr>
              <a:t>This project proposes replacing molecular dynamics simulations with a generative neural network trained on protein structures produced by MD simulation.</a:t>
            </a:r>
          </a:p>
          <a:p>
            <a:pPr marL="285750" indent="-285750">
              <a:buFont typeface="Arial" panose="020B0604020202020204" pitchFamily="34" charset="0"/>
              <a:buChar char="•"/>
            </a:pPr>
            <a:endParaRPr lang="en-US"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idx="2"/>
          </p:nvPr>
        </p:nvSpPr>
        <p:spPr>
          <a:xfrm>
            <a:off x="2595072" y="2256159"/>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6" name="Google Shape;166;p32"/>
          <p:cNvSpPr txBox="1">
            <a:spLocks noGrp="1"/>
          </p:cNvSpPr>
          <p:nvPr>
            <p:ph type="ctrTitle"/>
          </p:nvPr>
        </p:nvSpPr>
        <p:spPr>
          <a:xfrm>
            <a:off x="4007825" y="2093275"/>
            <a:ext cx="4535700" cy="90356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Introduction</a:t>
            </a:r>
            <a:endParaRPr dirty="0"/>
          </a:p>
        </p:txBody>
      </p:sp>
      <p:sp>
        <p:nvSpPr>
          <p:cNvPr id="3" name="Subtitle 2">
            <a:extLst>
              <a:ext uri="{FF2B5EF4-FFF2-40B4-BE49-F238E27FC236}">
                <a16:creationId xmlns:a16="http://schemas.microsoft.com/office/drawing/2014/main" id="{07C59431-E64B-B800-2992-D8E25B0D74D2}"/>
              </a:ext>
            </a:extLst>
          </p:cNvPr>
          <p:cNvSpPr>
            <a:spLocks noGrp="1"/>
          </p:cNvSpPr>
          <p:nvPr>
            <p:ph type="subTitle" idx="1"/>
          </p:nvPr>
        </p:nvSpPr>
        <p:spPr>
          <a:xfrm>
            <a:off x="5621225" y="2707943"/>
            <a:ext cx="2922300" cy="577800"/>
          </a:xfrm>
        </p:spPr>
        <p:txBody>
          <a:bodyPr/>
          <a:lstStyle/>
          <a:p>
            <a:pPr algn="l">
              <a:buFont typeface="Arial" panose="020B0604020202020204" pitchFamily="34" charset="0"/>
              <a:buChar char="•"/>
            </a:pPr>
            <a:r>
              <a:rPr lang="en-US" sz="1600" b="1" dirty="0">
                <a:solidFill>
                  <a:schemeClr val="accent3">
                    <a:lumMod val="75000"/>
                  </a:schemeClr>
                </a:solidFill>
              </a:rPr>
              <a:t>MD Simulations </a:t>
            </a:r>
          </a:p>
          <a:p>
            <a:pPr algn="l">
              <a:buFont typeface="Arial" panose="020B0604020202020204" pitchFamily="34" charset="0"/>
              <a:buChar char="•"/>
            </a:pPr>
            <a:r>
              <a:rPr lang="en-US" sz="1600" b="1" dirty="0">
                <a:solidFill>
                  <a:schemeClr val="accent3">
                    <a:lumMod val="75000"/>
                  </a:schemeClr>
                </a:solidFill>
              </a:rPr>
              <a:t>Autoencoder</a:t>
            </a:r>
          </a:p>
        </p:txBody>
      </p:sp>
    </p:spTree>
    <p:extLst>
      <p:ext uri="{BB962C8B-B14F-4D97-AF65-F5344CB8AC3E}">
        <p14:creationId xmlns:p14="http://schemas.microsoft.com/office/powerpoint/2010/main" val="324429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258258" y="913608"/>
            <a:ext cx="8885742" cy="3724096"/>
          </a:xfrm>
          <a:prstGeom prst="rect">
            <a:avLst/>
          </a:prstGeom>
          <a:noFill/>
        </p:spPr>
        <p:txBody>
          <a:bodyPr wrap="square" rtlCol="0">
            <a:spAutoFit/>
          </a:bodyPr>
          <a:lstStyle/>
          <a:p>
            <a:pPr marL="285750" indent="-285750">
              <a:buFont typeface="Arial" panose="020B0604020202020204" pitchFamily="34" charset="0"/>
              <a:buChar char="•"/>
            </a:pPr>
            <a:endParaRPr lang="en-US" b="0" i="0" u="none" strike="noStrike" dirty="0">
              <a:solidFill>
                <a:srgbClr val="000000"/>
              </a:solidFill>
              <a:effectLst/>
              <a:latin typeface="Arial (Body)"/>
              <a:cs typeface="Times New Roman" panose="02020603050405020304" pitchFamily="18" charset="0"/>
            </a:endParaRPr>
          </a:p>
          <a:p>
            <a:pPr marL="285750" indent="-285750">
              <a:buFont typeface="Arial" panose="020B0604020202020204" pitchFamily="34" charset="0"/>
              <a:buChar char="•"/>
            </a:pPr>
            <a:r>
              <a:rPr lang="en-US" sz="1600" dirty="0">
                <a:latin typeface="+mn-lt"/>
              </a:rPr>
              <a:t>Proteins are flexible molecules, and their dynamics are intimately connected to their function</a:t>
            </a:r>
            <a:r>
              <a:rPr lang="en-US" sz="1600" dirty="0">
                <a:latin typeface="Arial (Body)"/>
              </a:rPr>
              <a:t>.</a:t>
            </a:r>
          </a:p>
          <a:p>
            <a:r>
              <a:rPr lang="en-US" sz="1600" dirty="0">
                <a:latin typeface="Arial (Body)"/>
              </a:rPr>
              <a:t> </a:t>
            </a:r>
            <a:endParaRPr lang="en-GB" sz="1600" dirty="0">
              <a:solidFill>
                <a:schemeClr val="tx1"/>
              </a:solidFill>
              <a:latin typeface="Arial (Body)"/>
              <a:cs typeface="Times New Roman" panose="02020603050405020304" pitchFamily="18" charset="0"/>
            </a:endParaRPr>
          </a:p>
          <a:p>
            <a:pPr marL="285750" indent="-285750">
              <a:buFont typeface="Arial" panose="020B0604020202020204" pitchFamily="34" charset="0"/>
              <a:buChar char="•"/>
            </a:pPr>
            <a:r>
              <a:rPr lang="en-US" sz="1600" dirty="0">
                <a:latin typeface="Arial (Body)"/>
              </a:rPr>
              <a:t>Several methods have been developed to examine the structure of proteins in order to learn more about their molecular functions. </a:t>
            </a:r>
          </a:p>
          <a:p>
            <a:pPr marL="285750" indent="-285750">
              <a:buFont typeface="Arial" panose="020B0604020202020204" pitchFamily="34" charset="0"/>
              <a:buChar char="•"/>
            </a:pPr>
            <a:endParaRPr lang="en-US" sz="1600" dirty="0">
              <a:latin typeface="Arial (Body)"/>
            </a:endParaRPr>
          </a:p>
          <a:p>
            <a:pPr rtl="0" fontAlgn="base">
              <a:spcBef>
                <a:spcPts val="0"/>
              </a:spcBef>
              <a:spcAft>
                <a:spcPts val="0"/>
              </a:spcAft>
            </a:pPr>
            <a:r>
              <a:rPr lang="en-US" sz="1600" b="1" dirty="0">
                <a:solidFill>
                  <a:schemeClr val="tx1"/>
                </a:solidFill>
                <a:latin typeface="Arial" panose="020B0604020202020204" pitchFamily="34" charset="0"/>
              </a:rPr>
              <a:t>	1</a:t>
            </a:r>
            <a:r>
              <a:rPr lang="en-US" sz="1600" dirty="0">
                <a:solidFill>
                  <a:schemeClr val="tx1"/>
                </a:solidFill>
                <a:latin typeface="Arial" panose="020B0604020202020204" pitchFamily="34" charset="0"/>
              </a:rPr>
              <a:t>.  </a:t>
            </a:r>
            <a:r>
              <a:rPr lang="en-US" sz="1600" b="1" i="0" u="none" strike="noStrike" dirty="0">
                <a:solidFill>
                  <a:schemeClr val="tx1"/>
                </a:solidFill>
                <a:effectLst/>
                <a:latin typeface="Arial" panose="020B0604020202020204" pitchFamily="34" charset="0"/>
              </a:rPr>
              <a:t>X-ray crystallography: </a:t>
            </a:r>
            <a:r>
              <a:rPr lang="en-US" sz="1600" b="0" i="0" u="none" strike="noStrike" dirty="0">
                <a:solidFill>
                  <a:schemeClr val="tx1"/>
                </a:solidFill>
                <a:effectLst/>
                <a:latin typeface="Arial" panose="020B0604020202020204" pitchFamily="34" charset="0"/>
              </a:rPr>
              <a:t>Provide structure evidence at atomic resolution. </a:t>
            </a:r>
          </a:p>
          <a:p>
            <a:pPr rtl="0" fontAlgn="base">
              <a:spcBef>
                <a:spcPts val="0"/>
              </a:spcBef>
              <a:spcAft>
                <a:spcPts val="0"/>
              </a:spcAft>
            </a:pPr>
            <a:endParaRPr lang="en-US" sz="1600" b="0" i="0" u="none" strike="noStrike" dirty="0">
              <a:solidFill>
                <a:schemeClr val="tx1"/>
              </a:solidFill>
              <a:effectLst/>
              <a:latin typeface="Arial" panose="020B0604020202020204" pitchFamily="34" charset="0"/>
            </a:endParaRPr>
          </a:p>
          <a:p>
            <a:pPr rtl="0" fontAlgn="base">
              <a:spcBef>
                <a:spcPts val="0"/>
              </a:spcBef>
              <a:spcAft>
                <a:spcPts val="0"/>
              </a:spcAft>
            </a:pPr>
            <a:r>
              <a:rPr lang="en-US" sz="1600" b="0" i="0" u="none" strike="noStrike" dirty="0">
                <a:solidFill>
                  <a:schemeClr val="tx1"/>
                </a:solidFill>
                <a:effectLst/>
                <a:latin typeface="Arial" panose="020B0604020202020204" pitchFamily="34" charset="0"/>
              </a:rPr>
              <a:t>                                                            It locks the protein in a single well-defined conformation. </a:t>
            </a:r>
          </a:p>
          <a:p>
            <a:pPr rtl="0" fontAlgn="base">
              <a:spcBef>
                <a:spcPts val="0"/>
              </a:spcBef>
              <a:spcAft>
                <a:spcPts val="0"/>
              </a:spcAft>
            </a:pPr>
            <a:endParaRPr lang="en-US" sz="1600" b="0" i="0" u="none" strike="noStrike" dirty="0">
              <a:solidFill>
                <a:schemeClr val="tx1"/>
              </a:solidFill>
              <a:effectLst/>
              <a:latin typeface="Arial" panose="020B0604020202020204" pitchFamily="34" charset="0"/>
            </a:endParaRPr>
          </a:p>
          <a:p>
            <a:pPr rtl="0" fontAlgn="base">
              <a:spcBef>
                <a:spcPts val="0"/>
              </a:spcBef>
              <a:spcAft>
                <a:spcPts val="0"/>
              </a:spcAft>
            </a:pPr>
            <a:r>
              <a:rPr lang="en-US" sz="1600" dirty="0">
                <a:solidFill>
                  <a:schemeClr val="tx1"/>
                </a:solidFill>
                <a:latin typeface="Arial" panose="020B0604020202020204" pitchFamily="34" charset="0"/>
              </a:rPr>
              <a:t>     	</a:t>
            </a:r>
            <a:r>
              <a:rPr lang="en-US" sz="1600" b="1" dirty="0">
                <a:solidFill>
                  <a:schemeClr val="tx1"/>
                </a:solidFill>
                <a:latin typeface="Arial" panose="020B0604020202020204" pitchFamily="34" charset="0"/>
              </a:rPr>
              <a:t>2</a:t>
            </a:r>
            <a:r>
              <a:rPr lang="en-US" sz="1600" dirty="0">
                <a:solidFill>
                  <a:schemeClr val="tx1"/>
                </a:solidFill>
                <a:latin typeface="Arial" panose="020B0604020202020204" pitchFamily="34" charset="0"/>
              </a:rPr>
              <a:t>. </a:t>
            </a:r>
            <a:r>
              <a:rPr lang="en-US" sz="1600" b="1" i="0" u="none" strike="noStrike" dirty="0">
                <a:solidFill>
                  <a:schemeClr val="tx1"/>
                </a:solidFill>
                <a:effectLst/>
                <a:latin typeface="Arial" panose="020B0604020202020204" pitchFamily="34" charset="0"/>
              </a:rPr>
              <a:t>Nuclear magnetic resonance: </a:t>
            </a:r>
            <a:r>
              <a:rPr lang="en-US" sz="1600" b="1" dirty="0">
                <a:solidFill>
                  <a:schemeClr val="tx1"/>
                </a:solidFill>
                <a:latin typeface="Arial" panose="020B0604020202020204" pitchFamily="34" charset="0"/>
              </a:rPr>
              <a:t>I</a:t>
            </a:r>
            <a:r>
              <a:rPr lang="en-US" sz="1600" i="0" u="none" strike="noStrike" dirty="0">
                <a:solidFill>
                  <a:schemeClr val="tx1"/>
                </a:solidFill>
                <a:effectLst/>
                <a:latin typeface="Arial" panose="020B0604020202020204" pitchFamily="34" charset="0"/>
              </a:rPr>
              <a:t>nforms about dynamics. </a:t>
            </a:r>
          </a:p>
          <a:p>
            <a:pPr rtl="0" fontAlgn="base">
              <a:spcBef>
                <a:spcPts val="0"/>
              </a:spcBef>
              <a:spcAft>
                <a:spcPts val="0"/>
              </a:spcAft>
            </a:pPr>
            <a:endParaRPr lang="en-US" sz="1600" i="0" u="none" strike="noStrike" dirty="0">
              <a:solidFill>
                <a:schemeClr val="tx1"/>
              </a:solidFill>
              <a:effectLst/>
              <a:latin typeface="Arial" panose="020B0604020202020204" pitchFamily="34" charset="0"/>
            </a:endParaRPr>
          </a:p>
          <a:p>
            <a:pPr rtl="0" fontAlgn="base">
              <a:spcBef>
                <a:spcPts val="0"/>
              </a:spcBef>
              <a:spcAft>
                <a:spcPts val="0"/>
              </a:spcAft>
            </a:pPr>
            <a:r>
              <a:rPr lang="en-US" sz="1600" dirty="0">
                <a:solidFill>
                  <a:schemeClr val="tx1"/>
                </a:solidFill>
                <a:latin typeface="Arial" panose="020B0604020202020204" pitchFamily="34" charset="0"/>
              </a:rPr>
              <a:t>                                                                      Identify multiple states, in case that the  molecule of </a:t>
            </a:r>
          </a:p>
          <a:p>
            <a:pPr rtl="0" fontAlgn="base">
              <a:spcBef>
                <a:spcPts val="0"/>
              </a:spcBef>
              <a:spcAft>
                <a:spcPts val="0"/>
              </a:spcAft>
            </a:pPr>
            <a:r>
              <a:rPr lang="en-US" sz="1600" dirty="0">
                <a:solidFill>
                  <a:schemeClr val="tx1"/>
                </a:solidFill>
                <a:latin typeface="Arial" panose="020B0604020202020204" pitchFamily="34" charset="0"/>
              </a:rPr>
              <a:t>                                                                      interest is not too large. </a:t>
            </a:r>
            <a:endParaRPr lang="en-US" sz="1600" dirty="0">
              <a:solidFill>
                <a:schemeClr val="tx1"/>
              </a:solidFill>
              <a:latin typeface="+mn-lt"/>
            </a:endParaRP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207876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2421000" y="220609"/>
            <a:ext cx="4302000" cy="6886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MD Simulation</a:t>
            </a:r>
            <a:br>
              <a:rPr lang="en" dirty="0"/>
            </a:br>
            <a:br>
              <a:rPr lang="en" dirty="0"/>
            </a:br>
            <a:endParaRPr dirty="0"/>
          </a:p>
        </p:txBody>
      </p:sp>
      <p:sp>
        <p:nvSpPr>
          <p:cNvPr id="3" name="TextBox 2">
            <a:extLst>
              <a:ext uri="{FF2B5EF4-FFF2-40B4-BE49-F238E27FC236}">
                <a16:creationId xmlns:a16="http://schemas.microsoft.com/office/drawing/2014/main" id="{820351ED-0637-1BFD-DF5D-E9A663FCECEC}"/>
              </a:ext>
            </a:extLst>
          </p:cNvPr>
          <p:cNvSpPr txBox="1"/>
          <p:nvPr/>
        </p:nvSpPr>
        <p:spPr>
          <a:xfrm>
            <a:off x="269999" y="627941"/>
            <a:ext cx="8442289" cy="2462213"/>
          </a:xfrm>
          <a:prstGeom prst="rect">
            <a:avLst/>
          </a:prstGeom>
          <a:noFill/>
        </p:spPr>
        <p:txBody>
          <a:bodyPr wrap="square" rtlCol="0">
            <a:spAutoFit/>
          </a:bodyPr>
          <a:lstStyle/>
          <a:p>
            <a:pPr marL="285750" indent="-285750">
              <a:buFont typeface="Arial" panose="020B0604020202020204" pitchFamily="34" charset="0"/>
              <a:buChar char="•"/>
            </a:pPr>
            <a:endParaRPr lang="en-US" b="0" i="0" u="none" strike="noStrike" dirty="0">
              <a:solidFill>
                <a:srgbClr val="000000"/>
              </a:solidFill>
              <a:effectLst/>
              <a:latin typeface="+mn-lt"/>
              <a:cs typeface="Times New Roman" panose="02020603050405020304" pitchFamily="18" charset="0"/>
            </a:endParaRPr>
          </a:p>
          <a:p>
            <a:pPr marL="285750" indent="-285750">
              <a:buFont typeface="Arial" panose="020B0604020202020204" pitchFamily="34" charset="0"/>
              <a:buChar char="•"/>
            </a:pPr>
            <a:r>
              <a:rPr lang="en-US" sz="1600" b="0" i="0" dirty="0">
                <a:solidFill>
                  <a:srgbClr val="252525"/>
                </a:solidFill>
                <a:effectLst/>
                <a:latin typeface="+mn-lt"/>
              </a:rPr>
              <a:t>Computational approaches like MD simulations characterize molecular conformational space by iteratively generating new structures based on atomic arrangement.</a:t>
            </a:r>
          </a:p>
          <a:p>
            <a:pPr marL="285750" indent="-285750">
              <a:buFont typeface="Arial" panose="020B0604020202020204" pitchFamily="34" charset="0"/>
              <a:buChar char="•"/>
            </a:pPr>
            <a:endParaRPr lang="en-US" sz="1600" b="0" i="0" dirty="0">
              <a:solidFill>
                <a:srgbClr val="252525"/>
              </a:solidFill>
              <a:effectLst/>
              <a:latin typeface="+mn-lt"/>
            </a:endParaRPr>
          </a:p>
          <a:p>
            <a:pPr marL="285750" indent="-285750">
              <a:buFont typeface="Arial" panose="020B0604020202020204" pitchFamily="34" charset="0"/>
              <a:buChar char="•"/>
            </a:pPr>
            <a:r>
              <a:rPr lang="en-US" sz="1600" dirty="0">
                <a:latin typeface="+mn-lt"/>
              </a:rPr>
              <a:t>MD describes how each atom moves in a unit of time.</a:t>
            </a:r>
          </a:p>
          <a:p>
            <a:pPr marL="285750" indent="-285750">
              <a:buFont typeface="Arial" panose="020B0604020202020204" pitchFamily="34" charset="0"/>
              <a:buChar char="•"/>
            </a:pPr>
            <a:endParaRPr lang="en-US" sz="1600" b="0" i="0" dirty="0">
              <a:solidFill>
                <a:srgbClr val="252525"/>
              </a:solidFill>
              <a:effectLst/>
              <a:latin typeface="+mn-lt"/>
            </a:endParaRPr>
          </a:p>
          <a:p>
            <a:pPr marL="285750" indent="-285750">
              <a:buFont typeface="Arial" panose="020B0604020202020204" pitchFamily="34" charset="0"/>
              <a:buChar char="•"/>
            </a:pPr>
            <a:r>
              <a:rPr lang="en-US" sz="1600" b="0" i="0" u="none" strike="noStrike" dirty="0">
                <a:solidFill>
                  <a:schemeClr val="tx1"/>
                </a:solidFill>
                <a:effectLst/>
                <a:latin typeface="+mn-lt"/>
              </a:rPr>
              <a:t>The classical MD Cycle: </a:t>
            </a:r>
          </a:p>
          <a:p>
            <a:endParaRPr lang="en-US" b="0" i="0" u="none" strike="noStrike" dirty="0">
              <a:solidFill>
                <a:schemeClr val="tx1"/>
              </a:solidFill>
              <a:effectLst/>
              <a:latin typeface="Arial (Body)"/>
            </a:endParaRPr>
          </a:p>
          <a:p>
            <a:pPr marL="285750" indent="-285750">
              <a:buFont typeface="Arial" panose="020B0604020202020204" pitchFamily="34" charset="0"/>
              <a:buChar char="•"/>
            </a:pPr>
            <a:endParaRPr lang="en-US" sz="1600" dirty="0">
              <a:solidFill>
                <a:schemeClr val="tx1"/>
              </a:solidFill>
              <a:latin typeface="+mn-lt"/>
            </a:endParaRPr>
          </a:p>
          <a:p>
            <a:pPr marL="285750" indent="-285750">
              <a:buFont typeface="Arial" panose="020B0604020202020204" pitchFamily="34" charset="0"/>
              <a:buChar char="•"/>
            </a:pPr>
            <a:endParaRPr lang="en-US" dirty="0">
              <a:latin typeface="+mn-lt"/>
            </a:endParaRPr>
          </a:p>
        </p:txBody>
      </p:sp>
      <p:pic>
        <p:nvPicPr>
          <p:cNvPr id="4" name="Picture 2">
            <a:extLst>
              <a:ext uri="{FF2B5EF4-FFF2-40B4-BE49-F238E27FC236}">
                <a16:creationId xmlns:a16="http://schemas.microsoft.com/office/drawing/2014/main" id="{3C24D8C1-AE17-DA54-5183-62CDD0392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922" y="1859047"/>
            <a:ext cx="5251290" cy="2288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7437AF-038D-8FD9-837D-9D78D456A8E0}"/>
              </a:ext>
            </a:extLst>
          </p:cNvPr>
          <p:cNvSpPr txBox="1"/>
          <p:nvPr/>
        </p:nvSpPr>
        <p:spPr>
          <a:xfrm>
            <a:off x="0" y="4515559"/>
            <a:ext cx="8239285" cy="569387"/>
          </a:xfrm>
          <a:prstGeom prst="rect">
            <a:avLst/>
          </a:prstGeom>
          <a:noFill/>
        </p:spPr>
        <p:txBody>
          <a:bodyPr wrap="square">
            <a:spAutoFit/>
          </a:bodyPr>
          <a:lstStyle/>
          <a:p>
            <a:r>
              <a:rPr lang="en-US" sz="1600" b="1" dirty="0">
                <a:solidFill>
                  <a:schemeClr val="accent3">
                    <a:lumMod val="75000"/>
                  </a:schemeClr>
                </a:solidFill>
              </a:rPr>
              <a:t>         Challenge: </a:t>
            </a:r>
            <a:r>
              <a:rPr lang="en-US" sz="1500" dirty="0">
                <a:solidFill>
                  <a:schemeClr val="tx1"/>
                </a:solidFill>
              </a:rPr>
              <a:t>T</a:t>
            </a:r>
            <a:r>
              <a:rPr lang="en-US" sz="1500" dirty="0"/>
              <a:t>he computational cost MD increases significantly lead to the limitation of </a:t>
            </a:r>
          </a:p>
          <a:p>
            <a:r>
              <a:rPr lang="en-US" sz="1500" dirty="0"/>
              <a:t>          the size and timescales of simulations. </a:t>
            </a:r>
          </a:p>
        </p:txBody>
      </p:sp>
      <p:sp>
        <p:nvSpPr>
          <p:cNvPr id="2" name="TextBox 1">
            <a:extLst>
              <a:ext uri="{FF2B5EF4-FFF2-40B4-BE49-F238E27FC236}">
                <a16:creationId xmlns:a16="http://schemas.microsoft.com/office/drawing/2014/main" id="{44D80360-D9F0-3FB8-B4FC-A96124424DA7}"/>
              </a:ext>
            </a:extLst>
          </p:cNvPr>
          <p:cNvSpPr txBox="1"/>
          <p:nvPr/>
        </p:nvSpPr>
        <p:spPr>
          <a:xfrm>
            <a:off x="5312780" y="4207782"/>
            <a:ext cx="3032567" cy="323165"/>
          </a:xfrm>
          <a:prstGeom prst="rect">
            <a:avLst/>
          </a:prstGeom>
          <a:noFill/>
        </p:spPr>
        <p:txBody>
          <a:bodyPr wrap="square" rtlCol="0">
            <a:spAutoFit/>
          </a:bodyPr>
          <a:lstStyle/>
          <a:p>
            <a:pPr algn="ctr"/>
            <a:r>
              <a:rPr lang="en-US" sz="1500" dirty="0">
                <a:solidFill>
                  <a:schemeClr val="bg1">
                    <a:lumMod val="50000"/>
                  </a:schemeClr>
                </a:solidFill>
              </a:rPr>
              <a:t>Figure1:Classical MD Simulation</a:t>
            </a:r>
          </a:p>
        </p:txBody>
      </p:sp>
      <p:sp>
        <p:nvSpPr>
          <p:cNvPr id="5" name="Explosion: 8 Points 4">
            <a:extLst>
              <a:ext uri="{FF2B5EF4-FFF2-40B4-BE49-F238E27FC236}">
                <a16:creationId xmlns:a16="http://schemas.microsoft.com/office/drawing/2014/main" id="{D7203721-50BC-41DE-B7FE-7D418C67AF0B}"/>
              </a:ext>
            </a:extLst>
          </p:cNvPr>
          <p:cNvSpPr/>
          <p:nvPr/>
        </p:nvSpPr>
        <p:spPr>
          <a:xfrm>
            <a:off x="0" y="4469464"/>
            <a:ext cx="601883" cy="569387"/>
          </a:xfrm>
          <a:prstGeom prst="irregularSeal1">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80479"/>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2865</Words>
  <Application>Microsoft Office PowerPoint</Application>
  <PresentationFormat>On-screen Show (16:9)</PresentationFormat>
  <Paragraphs>433</Paragraphs>
  <Slides>45</Slides>
  <Notes>24</Notes>
  <HiddenSlides>0</HiddenSlides>
  <MMClips>1</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Science Fair Newsletter by Slidesgo</vt:lpstr>
      <vt:lpstr>The end of molecular dynamics era: Protein-Specific Conformation Generation Using Deep Learning</vt:lpstr>
      <vt:lpstr>Our team members</vt:lpstr>
      <vt:lpstr>Collaboration with Proteinea and Nile University </vt:lpstr>
      <vt:lpstr>Table of contents </vt:lpstr>
      <vt:lpstr>01</vt:lpstr>
      <vt:lpstr>Problem Definition</vt:lpstr>
      <vt:lpstr>02</vt:lpstr>
      <vt:lpstr>Introduction</vt:lpstr>
      <vt:lpstr>MD Simulation  </vt:lpstr>
      <vt:lpstr>Deep Learning Model(Autoencoder)  </vt:lpstr>
      <vt:lpstr>METHODOLGY</vt:lpstr>
      <vt:lpstr>Proteins Used</vt:lpstr>
      <vt:lpstr>PROTEIN PREPARATION </vt:lpstr>
      <vt:lpstr>MD SIMULATION</vt:lpstr>
      <vt:lpstr>Methodology: Deep Learning </vt:lpstr>
      <vt:lpstr>Methodology: Deep Learning </vt:lpstr>
      <vt:lpstr>Methodology: Deep Learning </vt:lpstr>
      <vt:lpstr>Methodology: Deep Learning </vt:lpstr>
      <vt:lpstr>Methodology: Deep Learning </vt:lpstr>
      <vt:lpstr>Methodology: Deep Learning </vt:lpstr>
      <vt:lpstr>Methodology: Deep Learning </vt:lpstr>
      <vt:lpstr>Methodology: Deep Learning </vt:lpstr>
      <vt:lpstr>Methodology: Deep Learning </vt:lpstr>
      <vt:lpstr>Methodology: Deep Learning </vt:lpstr>
      <vt:lpstr>Methodology: Deep Learning </vt:lpstr>
      <vt:lpstr>04</vt:lpstr>
      <vt:lpstr>MD simulation</vt:lpstr>
      <vt:lpstr>Autoencoder Model</vt:lpstr>
      <vt:lpstr>Visualize all array</vt:lpstr>
      <vt:lpstr>Dataset and Dataloader</vt:lpstr>
      <vt:lpstr>Training Data: Validation</vt:lpstr>
      <vt:lpstr>Training Data: Validation</vt:lpstr>
      <vt:lpstr>Training Data: Validation</vt:lpstr>
      <vt:lpstr>Training Data: Validation</vt:lpstr>
      <vt:lpstr>Training Data: Validation</vt:lpstr>
      <vt:lpstr>Training Data: Validation</vt:lpstr>
      <vt:lpstr>Training Data: Validation</vt:lpstr>
      <vt:lpstr>Training Data: Validation</vt:lpstr>
      <vt:lpstr>Training Data: Validation</vt:lpstr>
      <vt:lpstr>Training Data: Validation</vt:lpstr>
      <vt:lpstr>Conclusion and future work</vt:lpstr>
      <vt:lpstr>1. Goal: Improve sampling of molecular conformational space and replace molecular dynamics simulation  2. Use generative neural networks to improve sampling of molecular conformational space 3. Auto encoder trained on protein MD simulation-generated conformations 4. Importance of Substantial Sampling: Accurate results required to justify experimental data or forecast outcomes before trials 5. Use of Generative Neural Networks: Generate new, realistic protein conformations complementing existing ones 6. Application: Discover collective variables for extracting kinetic information or directing selection of underexplored regions </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end of molecular dynamics era: Protein-Specific Conformation Generation Using Deep Learning</dc:title>
  <dc:creator>Elzahraa</dc:creator>
  <cp:lastModifiedBy>Esraa Abdallah Abdelwahed Ali</cp:lastModifiedBy>
  <cp:revision>58</cp:revision>
  <dcterms:modified xsi:type="dcterms:W3CDTF">2023-07-12T05:33:53Z</dcterms:modified>
</cp:coreProperties>
</file>